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88" r:id="rId3"/>
    <p:sldId id="258" r:id="rId4"/>
    <p:sldId id="283" r:id="rId5"/>
    <p:sldId id="257" r:id="rId6"/>
    <p:sldId id="289" r:id="rId7"/>
    <p:sldId id="259" r:id="rId8"/>
    <p:sldId id="290" r:id="rId9"/>
    <p:sldId id="291" r:id="rId10"/>
    <p:sldId id="292" r:id="rId11"/>
    <p:sldId id="293" r:id="rId12"/>
    <p:sldId id="296" r:id="rId13"/>
    <p:sldId id="294" r:id="rId14"/>
    <p:sldId id="295" r:id="rId15"/>
    <p:sldId id="262" r:id="rId16"/>
    <p:sldId id="263" r:id="rId17"/>
    <p:sldId id="265" r:id="rId18"/>
    <p:sldId id="266" r:id="rId19"/>
    <p:sldId id="267" r:id="rId20"/>
    <p:sldId id="268" r:id="rId21"/>
    <p:sldId id="285" r:id="rId22"/>
    <p:sldId id="269" r:id="rId23"/>
    <p:sldId id="270" r:id="rId24"/>
    <p:sldId id="271" r:id="rId25"/>
    <p:sldId id="286" r:id="rId26"/>
    <p:sldId id="272" r:id="rId27"/>
    <p:sldId id="297" r:id="rId28"/>
    <p:sldId id="298" r:id="rId29"/>
    <p:sldId id="299" r:id="rId30"/>
    <p:sldId id="300" r:id="rId31"/>
    <p:sldId id="287" r:id="rId32"/>
    <p:sldId id="284" r:id="rId33"/>
    <p:sldId id="275" r:id="rId34"/>
    <p:sldId id="276" r:id="rId35"/>
    <p:sldId id="277" r:id="rId36"/>
    <p:sldId id="278" r:id="rId37"/>
    <p:sldId id="280" r:id="rId38"/>
    <p:sldId id="281" r:id="rId39"/>
    <p:sldId id="282" r:id="rId40"/>
    <p:sldId id="274" r:id="rId41"/>
    <p:sldId id="279" r:id="rId42"/>
    <p:sldId id="260" r:id="rId43"/>
    <p:sldId id="26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97"/>
    <p:restoredTop sz="69213"/>
  </p:normalViewPr>
  <p:slideViewPr>
    <p:cSldViewPr snapToGrid="0">
      <p:cViewPr>
        <p:scale>
          <a:sx n="98" d="100"/>
          <a:sy n="98" d="100"/>
        </p:scale>
        <p:origin x="1376" y="368"/>
      </p:cViewPr>
      <p:guideLst/>
    </p:cSldViewPr>
  </p:slideViewPr>
  <p:outlineViewPr>
    <p:cViewPr>
      <p:scale>
        <a:sx n="33" d="100"/>
        <a:sy n="33" d="100"/>
      </p:scale>
      <p:origin x="0" y="0"/>
    </p:cViewPr>
  </p:outlin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CE4D-4D3C-CD46-B1FC-6E87F78CB9F9}" type="datetimeFigureOut">
              <a:rPr lang="en-US" smtClean="0"/>
              <a:t>12/21/22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7D9B3-2215-D94F-81A2-E5BBA94C8861}" type="slidenum">
              <a:rPr lang="en-US" smtClean="0"/>
              <a:t>‹#›</a:t>
            </a:fld>
            <a:endParaRPr lang="en-US"/>
          </a:p>
        </p:txBody>
      </p:sp>
    </p:spTree>
    <p:extLst>
      <p:ext uri="{BB962C8B-B14F-4D97-AF65-F5344CB8AC3E}">
        <p14:creationId xmlns:p14="http://schemas.microsoft.com/office/powerpoint/2010/main" val="220838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 and welcome to my presentation: “De-Mystifying EV Driving: de-bunking”</a:t>
            </a:r>
          </a:p>
          <a:p>
            <a:endParaRPr lang="en-US" dirty="0"/>
          </a:p>
          <a:p>
            <a:r>
              <a:rPr lang="en-US" dirty="0"/>
              <a:t>For my presentation, I chose to explore a data set that I collected on my own. </a:t>
            </a:r>
          </a:p>
          <a:p>
            <a:endParaRPr lang="en-US" dirty="0"/>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a:t>
            </a:fld>
            <a:endParaRPr lang="en-US"/>
          </a:p>
        </p:txBody>
      </p:sp>
    </p:spTree>
    <p:extLst>
      <p:ext uri="{BB962C8B-B14F-4D97-AF65-F5344CB8AC3E}">
        <p14:creationId xmlns:p14="http://schemas.microsoft.com/office/powerpoint/2010/main" val="404270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1,092 Trips, mostly in the Westchester, NY area, but with road trips all over the northeast like,  trips to western NY, Virginia, </a:t>
            </a:r>
            <a:r>
              <a:rPr lang="en-US" dirty="0" err="1"/>
              <a:t>Penssylvania</a:t>
            </a:r>
            <a:r>
              <a:rPr lang="en-US" dirty="0"/>
              <a:t>  etc. </a:t>
            </a:r>
          </a:p>
        </p:txBody>
      </p:sp>
      <p:sp>
        <p:nvSpPr>
          <p:cNvPr id="4" name="Slide Number Placeholder 3"/>
          <p:cNvSpPr>
            <a:spLocks noGrp="1"/>
          </p:cNvSpPr>
          <p:nvPr>
            <p:ph type="sldNum" sz="quarter" idx="5"/>
          </p:nvPr>
        </p:nvSpPr>
        <p:spPr/>
        <p:txBody>
          <a:bodyPr/>
          <a:lstStyle/>
          <a:p>
            <a:fld id="{3467D9B3-2215-D94F-81A2-E5BBA94C8861}" type="slidenum">
              <a:rPr lang="en-US" smtClean="0"/>
              <a:t>10</a:t>
            </a:fld>
            <a:endParaRPr lang="en-US"/>
          </a:p>
        </p:txBody>
      </p:sp>
    </p:spTree>
    <p:extLst>
      <p:ext uri="{BB962C8B-B14F-4D97-AF65-F5344CB8AC3E}">
        <p14:creationId xmlns:p14="http://schemas.microsoft.com/office/powerpoint/2010/main" val="182826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range of temperatures from 23 degrees Fahrenheit to 100 degrees Fahrenheit </a:t>
            </a:r>
          </a:p>
        </p:txBody>
      </p:sp>
      <p:sp>
        <p:nvSpPr>
          <p:cNvPr id="4" name="Slide Number Placeholder 3"/>
          <p:cNvSpPr>
            <a:spLocks noGrp="1"/>
          </p:cNvSpPr>
          <p:nvPr>
            <p:ph type="sldNum" sz="quarter" idx="5"/>
          </p:nvPr>
        </p:nvSpPr>
        <p:spPr/>
        <p:txBody>
          <a:bodyPr/>
          <a:lstStyle/>
          <a:p>
            <a:fld id="{3467D9B3-2215-D94F-81A2-E5BBA94C8861}" type="slidenum">
              <a:rPr lang="en-US" smtClean="0"/>
              <a:t>11</a:t>
            </a:fld>
            <a:endParaRPr lang="en-US"/>
          </a:p>
        </p:txBody>
      </p:sp>
    </p:spTree>
    <p:extLst>
      <p:ext uri="{BB962C8B-B14F-4D97-AF65-F5344CB8AC3E}">
        <p14:creationId xmlns:p14="http://schemas.microsoft.com/office/powerpoint/2010/main" val="23063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trips totaling 17,400 miles </a:t>
            </a:r>
          </a:p>
        </p:txBody>
      </p:sp>
      <p:sp>
        <p:nvSpPr>
          <p:cNvPr id="4" name="Slide Number Placeholder 3"/>
          <p:cNvSpPr>
            <a:spLocks noGrp="1"/>
          </p:cNvSpPr>
          <p:nvPr>
            <p:ph type="sldNum" sz="quarter" idx="5"/>
          </p:nvPr>
        </p:nvSpPr>
        <p:spPr/>
        <p:txBody>
          <a:bodyPr/>
          <a:lstStyle/>
          <a:p>
            <a:fld id="{3467D9B3-2215-D94F-81A2-E5BBA94C8861}" type="slidenum">
              <a:rPr lang="en-US" smtClean="0"/>
              <a:t>12</a:t>
            </a:fld>
            <a:endParaRPr lang="en-US"/>
          </a:p>
        </p:txBody>
      </p:sp>
    </p:spTree>
    <p:extLst>
      <p:ext uri="{BB962C8B-B14F-4D97-AF65-F5344CB8AC3E}">
        <p14:creationId xmlns:p14="http://schemas.microsoft.com/office/powerpoint/2010/main" val="315896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total of 4,251 kWh, or the equivalent of using a household refrigerator for around 3 years</a:t>
            </a:r>
          </a:p>
          <a:p>
            <a:endParaRPr lang="en-US" dirty="0"/>
          </a:p>
          <a:p>
            <a:r>
              <a:rPr lang="en-US" dirty="0"/>
              <a:t>kWh is a unit of energy (not time)</a:t>
            </a:r>
          </a:p>
        </p:txBody>
      </p:sp>
      <p:sp>
        <p:nvSpPr>
          <p:cNvPr id="4" name="Slide Number Placeholder 3"/>
          <p:cNvSpPr>
            <a:spLocks noGrp="1"/>
          </p:cNvSpPr>
          <p:nvPr>
            <p:ph type="sldNum" sz="quarter" idx="5"/>
          </p:nvPr>
        </p:nvSpPr>
        <p:spPr/>
        <p:txBody>
          <a:bodyPr/>
          <a:lstStyle/>
          <a:p>
            <a:fld id="{3467D9B3-2215-D94F-81A2-E5BBA94C8861}" type="slidenum">
              <a:rPr lang="en-US" smtClean="0"/>
              <a:t>13</a:t>
            </a:fld>
            <a:endParaRPr lang="en-US"/>
          </a:p>
        </p:txBody>
      </p:sp>
    </p:spTree>
    <p:extLst>
      <p:ext uri="{BB962C8B-B14F-4D97-AF65-F5344CB8AC3E}">
        <p14:creationId xmlns:p14="http://schemas.microsoft.com/office/powerpoint/2010/main" val="383722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drove an average of 67 mi per day and had an average of 3.6 trips per day. </a:t>
            </a:r>
          </a:p>
          <a:p>
            <a:endParaRPr lang="en-US" dirty="0"/>
          </a:p>
          <a:p>
            <a:r>
              <a:rPr lang="en-US" dirty="0"/>
              <a:t>For reference the average </a:t>
            </a:r>
            <a:r>
              <a:rPr lang="en-US" dirty="0" err="1"/>
              <a:t>american</a:t>
            </a:r>
            <a:r>
              <a:rPr lang="en-US" dirty="0"/>
              <a:t> rives 37 mi per day</a:t>
            </a:r>
          </a:p>
          <a:p>
            <a:endParaRPr lang="en-US" dirty="0"/>
          </a:p>
          <a:p>
            <a:r>
              <a:rPr lang="en-US" dirty="0"/>
              <a:t>.</a:t>
            </a:r>
          </a:p>
          <a:p>
            <a:r>
              <a:rPr lang="en-US" dirty="0"/>
              <a:t>.</a:t>
            </a:r>
          </a:p>
          <a:p>
            <a:r>
              <a:rPr lang="en-US" dirty="0"/>
              <a:t>.</a:t>
            </a:r>
          </a:p>
          <a:p>
            <a:endParaRPr lang="en-US" dirty="0"/>
          </a:p>
          <a:p>
            <a:r>
              <a:rPr lang="en-US" dirty="0"/>
              <a:t>So now that I have an awesome dataset with over 1,000 observations, I am able to address these myths. </a:t>
            </a:r>
          </a:p>
          <a:p>
            <a:endParaRPr lang="en-US" dirty="0"/>
          </a:p>
          <a:p>
            <a:r>
              <a:rPr lang="en-US" dirty="0"/>
              <a:t>So let’s start with the first one, where we hone in on the distance data collected</a:t>
            </a:r>
          </a:p>
        </p:txBody>
      </p:sp>
      <p:sp>
        <p:nvSpPr>
          <p:cNvPr id="4" name="Slide Number Placeholder 3"/>
          <p:cNvSpPr>
            <a:spLocks noGrp="1"/>
          </p:cNvSpPr>
          <p:nvPr>
            <p:ph type="sldNum" sz="quarter" idx="5"/>
          </p:nvPr>
        </p:nvSpPr>
        <p:spPr/>
        <p:txBody>
          <a:bodyPr/>
          <a:lstStyle/>
          <a:p>
            <a:fld id="{3467D9B3-2215-D94F-81A2-E5BBA94C8861}" type="slidenum">
              <a:rPr lang="en-US" smtClean="0"/>
              <a:t>14</a:t>
            </a:fld>
            <a:endParaRPr lang="en-US"/>
          </a:p>
        </p:txBody>
      </p:sp>
    </p:spTree>
    <p:extLst>
      <p:ext uri="{BB962C8B-B14F-4D97-AF65-F5344CB8AC3E}">
        <p14:creationId xmlns:p14="http://schemas.microsoft.com/office/powerpoint/2010/main" val="237854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latin typeface="+mj-lt"/>
                <a:ea typeface="+mj-ea"/>
                <a:cs typeface="+mj-cs"/>
              </a:rPr>
              <a:t>Myth #1</a:t>
            </a:r>
            <a:r>
              <a:rPr lang="en-US" sz="1200" b="1" kern="1200" dirty="0">
                <a:solidFill>
                  <a:schemeClr val="tx1"/>
                </a:solidFill>
                <a:latin typeface="+mj-lt"/>
                <a:ea typeface="+mj-ea"/>
                <a:cs typeface="+mj-cs"/>
              </a:rPr>
              <a:t>:</a:t>
            </a:r>
            <a:r>
              <a:rPr lang="en-US" sz="1200" kern="1200" dirty="0">
                <a:solidFill>
                  <a:schemeClr val="tx1"/>
                </a:solidFill>
                <a:latin typeface="+mj-lt"/>
                <a:ea typeface="+mj-ea"/>
                <a:cs typeface="+mj-cs"/>
              </a:rPr>
              <a:t> EV’s can’t drive very far, and I’ll be stranded on the side of the road</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15</a:t>
            </a:fld>
            <a:endParaRPr lang="en-US"/>
          </a:p>
        </p:txBody>
      </p:sp>
    </p:spTree>
    <p:extLst>
      <p:ext uri="{BB962C8B-B14F-4D97-AF65-F5344CB8AC3E}">
        <p14:creationId xmlns:p14="http://schemas.microsoft.com/office/powerpoint/2010/main" val="197988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never rang out of battery once. </a:t>
            </a:r>
          </a:p>
        </p:txBody>
      </p:sp>
      <p:sp>
        <p:nvSpPr>
          <p:cNvPr id="4" name="Slide Number Placeholder 3"/>
          <p:cNvSpPr>
            <a:spLocks noGrp="1"/>
          </p:cNvSpPr>
          <p:nvPr>
            <p:ph type="sldNum" sz="quarter" idx="5"/>
          </p:nvPr>
        </p:nvSpPr>
        <p:spPr/>
        <p:txBody>
          <a:bodyPr/>
          <a:lstStyle/>
          <a:p>
            <a:fld id="{3467D9B3-2215-D94F-81A2-E5BBA94C8861}" type="slidenum">
              <a:rPr lang="en-US" smtClean="0"/>
              <a:t>16</a:t>
            </a:fld>
            <a:endParaRPr lang="en-US"/>
          </a:p>
        </p:txBody>
      </p:sp>
    </p:spTree>
    <p:extLst>
      <p:ext uri="{BB962C8B-B14F-4D97-AF65-F5344CB8AC3E}">
        <p14:creationId xmlns:p14="http://schemas.microsoft.com/office/powerpoint/2010/main" val="175293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time of day?</a:t>
            </a:r>
          </a:p>
          <a:p>
            <a:endParaRPr lang="en-US" dirty="0"/>
          </a:p>
          <a:p>
            <a:r>
              <a:rPr lang="en-US" dirty="0"/>
              <a:t>Traffic?</a:t>
            </a:r>
          </a:p>
        </p:txBody>
      </p:sp>
      <p:sp>
        <p:nvSpPr>
          <p:cNvPr id="4" name="Slide Number Placeholder 3"/>
          <p:cNvSpPr>
            <a:spLocks noGrp="1"/>
          </p:cNvSpPr>
          <p:nvPr>
            <p:ph type="sldNum" sz="quarter" idx="5"/>
          </p:nvPr>
        </p:nvSpPr>
        <p:spPr/>
        <p:txBody>
          <a:bodyPr/>
          <a:lstStyle/>
          <a:p>
            <a:fld id="{3467D9B3-2215-D94F-81A2-E5BBA94C8861}" type="slidenum">
              <a:rPr lang="en-US" smtClean="0"/>
              <a:t>23</a:t>
            </a:fld>
            <a:endParaRPr lang="en-US"/>
          </a:p>
        </p:txBody>
      </p:sp>
    </p:spTree>
    <p:extLst>
      <p:ext uri="{BB962C8B-B14F-4D97-AF65-F5344CB8AC3E}">
        <p14:creationId xmlns:p14="http://schemas.microsoft.com/office/powerpoint/2010/main" val="694560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26</a:t>
            </a:fld>
            <a:endParaRPr lang="en-US"/>
          </a:p>
        </p:txBody>
      </p:sp>
    </p:spTree>
    <p:extLst>
      <p:ext uri="{BB962C8B-B14F-4D97-AF65-F5344CB8AC3E}">
        <p14:creationId xmlns:p14="http://schemas.microsoft.com/office/powerpoint/2010/main" val="2363430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data has exploded over the past 10 years and become more and more accessible to the everyday user.</a:t>
            </a:r>
          </a:p>
          <a:p>
            <a:endParaRPr lang="en-US" dirty="0"/>
          </a:p>
          <a:p>
            <a:r>
              <a:rPr lang="en-US" dirty="0"/>
              <a:t>The power to collect your own data has shifted away from government and corporate entities, and is now in the hands of the individual.</a:t>
            </a:r>
          </a:p>
          <a:p>
            <a:endParaRPr lang="en-US" dirty="0"/>
          </a:p>
          <a:p>
            <a:r>
              <a:rPr lang="en-US" dirty="0"/>
              <a:t>The internet of things market is estimated to be  a $1/2 Trillion Dollars industry with over 11 billion connected devises in 2021</a:t>
            </a:r>
          </a:p>
          <a:p>
            <a:endParaRPr lang="en-US" dirty="0"/>
          </a:p>
          <a:p>
            <a:r>
              <a:rPr lang="en-US" dirty="0"/>
              <a:t>Our Lives are filled with personal data from a wearable fitness devices collecting your heart rate, to a smart plug, detecting how much electricity you are using.  </a:t>
            </a:r>
          </a:p>
          <a:p>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2</a:t>
            </a:fld>
            <a:endParaRPr lang="en-US"/>
          </a:p>
        </p:txBody>
      </p:sp>
    </p:spTree>
    <p:extLst>
      <p:ext uri="{BB962C8B-B14F-4D97-AF65-F5344CB8AC3E}">
        <p14:creationId xmlns:p14="http://schemas.microsoft.com/office/powerpoint/2010/main" val="26389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This past February, my wife and I took the leap, and purchased an electric vehicle. A Fully-Electric 2019 Chevy Bolt with and EPA estimated range of 238 mi.</a:t>
            </a:r>
          </a:p>
          <a:p>
            <a:pPr rtl="0">
              <a:spcBef>
                <a:spcPts val="0"/>
              </a:spcBef>
              <a:spcAft>
                <a:spcPts val="0"/>
              </a:spcAft>
            </a:pPr>
            <a:endParaRPr lang="en-US" dirty="0"/>
          </a:p>
          <a:p>
            <a:pPr rtl="0">
              <a:spcBef>
                <a:spcPts val="0"/>
              </a:spcBef>
              <a:spcAft>
                <a:spcPts val="0"/>
              </a:spcAft>
            </a:pPr>
            <a:r>
              <a:rPr lang="en-US" dirty="0"/>
              <a:t>None of our friends and family had an electric vehicle, so we were scrounging for information about EV’s and the lifestyle change. </a:t>
            </a:r>
          </a:p>
          <a:p>
            <a:pPr rtl="0">
              <a:spcBef>
                <a:spcPts val="0"/>
              </a:spcBef>
              <a:spcAft>
                <a:spcPts val="0"/>
              </a:spcAft>
            </a:pPr>
            <a:endParaRPr lang="en-US" dirty="0"/>
          </a:p>
          <a:p>
            <a:pPr rtl="0">
              <a:spcBef>
                <a:spcPts val="0"/>
              </a:spcBef>
              <a:spcAft>
                <a:spcPts val="0"/>
              </a:spcAft>
            </a:pPr>
            <a:r>
              <a:rPr lang="en-US" dirty="0"/>
              <a:t>Leading up to the purchase, we did a ton of research, but still felt stuck wrestling with competing narratives about ‘going electric’</a:t>
            </a:r>
          </a:p>
          <a:p>
            <a:pPr rtl="0">
              <a:spcBef>
                <a:spcPts val="0"/>
              </a:spcBef>
              <a:spcAft>
                <a:spcPts val="0"/>
              </a:spcAft>
            </a:pPr>
            <a:endParaRPr lang="en-US" dirty="0"/>
          </a:p>
          <a:p>
            <a:pPr rtl="0">
              <a:spcBef>
                <a:spcPts val="0"/>
              </a:spcBef>
              <a:spcAft>
                <a:spcPts val="0"/>
              </a:spcAft>
            </a:pPr>
            <a:r>
              <a:rPr lang="en-US" dirty="0"/>
              <a:t>I scoured reddit forums, Chevy forums, and electric car YouTube channels for MONTHS leading up to this, and still there wasn’t enough clear data for me to feel very confident going into the purchase. </a:t>
            </a:r>
          </a:p>
          <a:p>
            <a:pPr rtl="0">
              <a:spcBef>
                <a:spcPts val="0"/>
              </a:spcBef>
              <a:spcAft>
                <a:spcPts val="0"/>
              </a:spcAft>
            </a:pPr>
            <a:endParaRPr lang="en-US" dirty="0"/>
          </a:p>
          <a:p>
            <a:pPr rtl="0">
              <a:spcBef>
                <a:spcPts val="0"/>
              </a:spcBef>
              <a:spcAft>
                <a:spcPts val="0"/>
              </a:spcAft>
            </a:pPr>
            <a:r>
              <a:rPr lang="en-US" dirty="0"/>
              <a:t>I’m a very type A person, so actually purchasing a vehicle without 100% confidence felt like jumping into the unknown. </a:t>
            </a:r>
          </a:p>
        </p:txBody>
      </p:sp>
      <p:sp>
        <p:nvSpPr>
          <p:cNvPr id="4" name="Slide Number Placeholder 3"/>
          <p:cNvSpPr>
            <a:spLocks noGrp="1"/>
          </p:cNvSpPr>
          <p:nvPr>
            <p:ph type="sldNum" sz="quarter" idx="5"/>
          </p:nvPr>
        </p:nvSpPr>
        <p:spPr/>
        <p:txBody>
          <a:bodyPr/>
          <a:lstStyle/>
          <a:p>
            <a:fld id="{3467D9B3-2215-D94F-81A2-E5BBA94C8861}" type="slidenum">
              <a:rPr lang="en-US" smtClean="0"/>
              <a:t>3</a:t>
            </a:fld>
            <a:endParaRPr lang="en-US"/>
          </a:p>
        </p:txBody>
      </p:sp>
    </p:spTree>
    <p:extLst>
      <p:ext uri="{BB962C8B-B14F-4D97-AF65-F5344CB8AC3E}">
        <p14:creationId xmlns:p14="http://schemas.microsoft.com/office/powerpoint/2010/main" val="93296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into the purchase, I knew the following: That the car:</a:t>
            </a:r>
          </a:p>
          <a:p>
            <a:endParaRPr lang="en-US" dirty="0"/>
          </a:p>
          <a:p>
            <a:pPr marL="228600" indent="-228600">
              <a:buAutoNum type="arabicPeriod"/>
            </a:pPr>
            <a:r>
              <a:rPr lang="en-US" dirty="0"/>
              <a:t>Has a range of 238 mi</a:t>
            </a:r>
          </a:p>
          <a:p>
            <a:pPr marL="228600" indent="-228600">
              <a:buAutoNum type="arabicPeriod"/>
            </a:pPr>
            <a:r>
              <a:rPr lang="en-US" dirty="0"/>
              <a:t>It has a 200 horsepower motor with a 66kWh battery</a:t>
            </a:r>
          </a:p>
          <a:p>
            <a:pPr marL="228600" indent="-228600">
              <a:buAutoNum type="arabicPeriod"/>
            </a:pPr>
            <a:r>
              <a:rPr lang="en-US" dirty="0"/>
              <a:t>And it can be plugged into a regular 120v wall outlet, a special 240v outlet, or I could charge on the go at one of the many charging stations. </a:t>
            </a:r>
          </a:p>
          <a:p>
            <a:pPr marL="228600" indent="-228600">
              <a:buAutoNum type="arabicPeriod"/>
            </a:pPr>
            <a:endParaRPr lang="en-US" dirty="0"/>
          </a:p>
          <a:p>
            <a:r>
              <a:rPr lang="en-US" dirty="0"/>
              <a:t>But I still felt like there were these lingering myths I had been hearing so much about on the internet:</a:t>
            </a:r>
          </a:p>
          <a:p>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4</a:t>
            </a:fld>
            <a:endParaRPr lang="en-US"/>
          </a:p>
        </p:txBody>
      </p:sp>
    </p:spTree>
    <p:extLst>
      <p:ext uri="{BB962C8B-B14F-4D97-AF65-F5344CB8AC3E}">
        <p14:creationId xmlns:p14="http://schemas.microsoft.com/office/powerpoint/2010/main" val="309645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three most common myths that I heard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ct val="150000"/>
              </a:lnSpc>
              <a:spcAft>
                <a:spcPts val="600"/>
              </a:spcAft>
            </a:pPr>
            <a:r>
              <a:rPr lang="en-US" sz="1200" b="1" u="sng" dirty="0">
                <a:solidFill>
                  <a:srgbClr val="FFFFFF"/>
                </a:solidFill>
              </a:rPr>
              <a:t>Myth #1</a:t>
            </a:r>
            <a:r>
              <a:rPr lang="en-US" sz="1200" b="1" dirty="0">
                <a:solidFill>
                  <a:srgbClr val="FFFFFF"/>
                </a:solidFill>
              </a:rPr>
              <a:t>:</a:t>
            </a:r>
            <a:r>
              <a:rPr lang="en-US" sz="1200" dirty="0">
                <a:solidFill>
                  <a:srgbClr val="FFFFFF"/>
                </a:solidFill>
              </a:rPr>
              <a:t> EV’s can’t drive very far, and I’ll be stranded on the side of the road</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90000"/>
              </a:lnSpc>
              <a:spcAft>
                <a:spcPts val="600"/>
              </a:spcAft>
            </a:pPr>
            <a:r>
              <a:rPr lang="en-US" sz="1200" b="1" u="sng" dirty="0">
                <a:solidFill>
                  <a:srgbClr val="FFFFFF"/>
                </a:solidFill>
              </a:rPr>
              <a:t>Myth #2</a:t>
            </a:r>
            <a:r>
              <a:rPr lang="en-US" sz="1200" dirty="0">
                <a:solidFill>
                  <a:srgbClr val="FFFFFF"/>
                </a:solidFill>
              </a:rPr>
              <a:t>: The cold weather limit’s the battery range </a:t>
            </a:r>
          </a:p>
          <a:p>
            <a:pPr indent="-228600">
              <a:lnSpc>
                <a:spcPct val="90000"/>
              </a:lnSpc>
              <a:spcAft>
                <a:spcPts val="600"/>
              </a:spcAft>
              <a:buFont typeface="Arial" panose="020B0604020202020204" pitchFamily="34" charset="0"/>
              <a:buChar char="•"/>
            </a:pPr>
            <a:endParaRPr lang="en-US" sz="1200" dirty="0">
              <a:solidFill>
                <a:srgbClr val="FFFFFF"/>
              </a:solidFill>
            </a:endParaRPr>
          </a:p>
          <a:p>
            <a:pPr>
              <a:lnSpc>
                <a:spcPct val="150000"/>
              </a:lnSpc>
              <a:spcAft>
                <a:spcPts val="600"/>
              </a:spcAft>
            </a:pPr>
            <a:r>
              <a:rPr lang="en-US" sz="1200" b="1" u="sng" dirty="0">
                <a:solidFill>
                  <a:srgbClr val="FFFFFF"/>
                </a:solidFill>
              </a:rPr>
              <a:t>Myth #3</a:t>
            </a:r>
            <a:r>
              <a:rPr lang="en-US" sz="1200" dirty="0">
                <a:solidFill>
                  <a:srgbClr val="FFFFFF"/>
                </a:solidFill>
              </a:rPr>
              <a:t>: My electric bill will go through the roof charging a car at home, it’s cheaper to just fill up at a gas station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 finally had the car in hand, I needed to know how much of this was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went online and bought an OBDII sensor that could be plugged into my car to actually test the validity of these myths.  </a:t>
            </a:r>
          </a:p>
        </p:txBody>
      </p:sp>
      <p:sp>
        <p:nvSpPr>
          <p:cNvPr id="4" name="Slide Number Placeholder 3"/>
          <p:cNvSpPr>
            <a:spLocks noGrp="1"/>
          </p:cNvSpPr>
          <p:nvPr>
            <p:ph type="sldNum" sz="quarter" idx="5"/>
          </p:nvPr>
        </p:nvSpPr>
        <p:spPr/>
        <p:txBody>
          <a:bodyPr/>
          <a:lstStyle/>
          <a:p>
            <a:fld id="{3467D9B3-2215-D94F-81A2-E5BBA94C8861}" type="slidenum">
              <a:rPr lang="en-US" smtClean="0"/>
              <a:t>5</a:t>
            </a:fld>
            <a:endParaRPr lang="en-US"/>
          </a:p>
        </p:txBody>
      </p:sp>
    </p:spTree>
    <p:extLst>
      <p:ext uri="{BB962C8B-B14F-4D97-AF65-F5344CB8AC3E}">
        <p14:creationId xmlns:p14="http://schemas.microsoft.com/office/powerpoint/2010/main" val="417480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67D9B3-2215-D94F-81A2-E5BBA94C8861}" type="slidenum">
              <a:rPr lang="en-US" smtClean="0"/>
              <a:t>6</a:t>
            </a:fld>
            <a:endParaRPr lang="en-US"/>
          </a:p>
        </p:txBody>
      </p:sp>
    </p:spTree>
    <p:extLst>
      <p:ext uri="{BB962C8B-B14F-4D97-AF65-F5344CB8AC3E}">
        <p14:creationId xmlns:p14="http://schemas.microsoft.com/office/powerpoint/2010/main" val="160469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starting on February 24</a:t>
            </a:r>
            <a:r>
              <a:rPr lang="en-US" baseline="30000" dirty="0"/>
              <a:t>th </a:t>
            </a:r>
            <a:r>
              <a:rPr lang="en-US" dirty="0"/>
              <a:t>I plugged the device into my car and was able to track data from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I turn the car on, then off, it was logged as a trip and sent to an online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there I was able to download my data into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collect the following data points for every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Start and End times with the data attached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Distance driven, in miles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Electricity Consumed, in kWh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 my battery was at the beginning and end of the trip.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 Outside Temperature.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was unable to collect GPS data, because my device did not have this functionality.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take a look at a quick summary of my entire trip dataset that I collected, and then we will jump straight into the </a:t>
            </a:r>
            <a:r>
              <a:rPr lang="en-US" dirty="0" err="1"/>
              <a:t>mythbusting</a:t>
            </a:r>
            <a:r>
              <a:rPr lang="en-US" dirty="0"/>
              <a:t>.</a:t>
            </a:r>
          </a:p>
        </p:txBody>
      </p:sp>
      <p:sp>
        <p:nvSpPr>
          <p:cNvPr id="4" name="Slide Number Placeholder 3"/>
          <p:cNvSpPr>
            <a:spLocks noGrp="1"/>
          </p:cNvSpPr>
          <p:nvPr>
            <p:ph type="sldNum" sz="quarter" idx="5"/>
          </p:nvPr>
        </p:nvSpPr>
        <p:spPr/>
        <p:txBody>
          <a:bodyPr/>
          <a:lstStyle/>
          <a:p>
            <a:fld id="{3467D9B3-2215-D94F-81A2-E5BBA94C8861}" type="slidenum">
              <a:rPr lang="en-US" smtClean="0"/>
              <a:t>7</a:t>
            </a:fld>
            <a:endParaRPr lang="en-US"/>
          </a:p>
        </p:txBody>
      </p:sp>
    </p:spTree>
    <p:extLst>
      <p:ext uri="{BB962C8B-B14F-4D97-AF65-F5344CB8AC3E}">
        <p14:creationId xmlns:p14="http://schemas.microsoft.com/office/powerpoint/2010/main" val="187714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collection took place over 296 days. </a:t>
            </a:r>
          </a:p>
        </p:txBody>
      </p:sp>
      <p:sp>
        <p:nvSpPr>
          <p:cNvPr id="4" name="Slide Number Placeholder 3"/>
          <p:cNvSpPr>
            <a:spLocks noGrp="1"/>
          </p:cNvSpPr>
          <p:nvPr>
            <p:ph type="sldNum" sz="quarter" idx="5"/>
          </p:nvPr>
        </p:nvSpPr>
        <p:spPr/>
        <p:txBody>
          <a:bodyPr/>
          <a:lstStyle/>
          <a:p>
            <a:fld id="{3467D9B3-2215-D94F-81A2-E5BBA94C8861}" type="slidenum">
              <a:rPr lang="en-US" smtClean="0"/>
              <a:t>8</a:t>
            </a:fld>
            <a:endParaRPr lang="en-US"/>
          </a:p>
        </p:txBody>
      </p:sp>
    </p:spTree>
    <p:extLst>
      <p:ext uri="{BB962C8B-B14F-4D97-AF65-F5344CB8AC3E}">
        <p14:creationId xmlns:p14="http://schemas.microsoft.com/office/powerpoint/2010/main" val="181352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Ranging from </a:t>
            </a:r>
            <a:r>
              <a:rPr lang="en-US" dirty="0" err="1"/>
              <a:t>feb</a:t>
            </a:r>
            <a:r>
              <a:rPr lang="en-US" dirty="0"/>
              <a:t> 24</a:t>
            </a:r>
            <a:r>
              <a:rPr lang="en-US" baseline="30000" dirty="0"/>
              <a:t>th</a:t>
            </a:r>
            <a:r>
              <a:rPr lang="en-US" dirty="0"/>
              <a:t> 2022 to dec 17</a:t>
            </a:r>
            <a:r>
              <a:rPr lang="en-US" baseline="30000" dirty="0"/>
              <a:t>th</a:t>
            </a:r>
            <a:r>
              <a:rPr lang="en-US" dirty="0"/>
              <a:t> 2022 </a:t>
            </a:r>
          </a:p>
        </p:txBody>
      </p:sp>
      <p:sp>
        <p:nvSpPr>
          <p:cNvPr id="4" name="Slide Number Placeholder 3"/>
          <p:cNvSpPr>
            <a:spLocks noGrp="1"/>
          </p:cNvSpPr>
          <p:nvPr>
            <p:ph type="sldNum" sz="quarter" idx="5"/>
          </p:nvPr>
        </p:nvSpPr>
        <p:spPr/>
        <p:txBody>
          <a:bodyPr/>
          <a:lstStyle/>
          <a:p>
            <a:fld id="{3467D9B3-2215-D94F-81A2-E5BBA94C8861}" type="slidenum">
              <a:rPr lang="en-US" smtClean="0"/>
              <a:t>9</a:t>
            </a:fld>
            <a:endParaRPr lang="en-US"/>
          </a:p>
        </p:txBody>
      </p:sp>
    </p:spTree>
    <p:extLst>
      <p:ext uri="{BB962C8B-B14F-4D97-AF65-F5344CB8AC3E}">
        <p14:creationId xmlns:p14="http://schemas.microsoft.com/office/powerpoint/2010/main" val="260989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5C3-4F26-3C10-5E4D-1ABF2E4E9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7EF25-0EF6-9575-B1E4-E4F3EAF3E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DCB6DC-1EBC-006F-5FF7-1D32AAE64A7B}"/>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3E65E1FD-2B14-DFF1-8924-194B0C86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2B249-DF90-276E-4C3B-C0C6FB4687C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14419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3225-1838-6295-0752-99DDFA4183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86255-2B30-8309-03DE-D3BF97FB8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A245-C6A1-71AD-183A-0E2889451BFC}"/>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8B46B08-734F-79A8-679C-CEEF44F78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A56CD-9438-8400-E720-6B0FB90CBF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172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DC857-E51B-6EDA-43B3-666A1F284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A174-39D8-181C-AC85-3798F400F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EFB62-D2D7-56E6-51A7-6125BFB8567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F3A91125-B825-015C-DF11-2965187AC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B7FED-790C-80EA-6D02-64D1EA6038EB}"/>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76678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A0B-8105-5299-DA80-B652E74F4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49EA-3A75-D1C7-9869-BFA65F249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37DC4-087F-659F-4561-7AE4529132A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D036A13C-7871-FEBA-4FB1-032A2C4DB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10A8-CE29-3509-FD8B-AB2E68466DFA}"/>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497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C6CE-192D-536F-E515-D12C353F0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45A11-B925-114A-4B3D-CF809F6C1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A7D2E-AE08-593D-132F-B8313F4260D1}"/>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1F10A6A-C56C-B8F8-C0FD-0C152AC2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0516-74CF-6217-D68F-2DCB8C04BD19}"/>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22641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6B35-9B39-616F-0ED6-D1357E420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9466E-ED5F-049A-FFC6-8B6D7F86C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CCE10-EFA3-4B5B-5A7E-3EBF6A9F2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1A70A2-8B73-5F98-2BDB-8FA320869656}"/>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BFD588ED-442E-1DCE-C61C-6EBAE23F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82E-4F8A-2BCB-FE9C-0BF2249DB0D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0924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628F-A5CF-F43F-3C6F-6F6AA3A19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3F139-E347-65CE-2E28-03339BE54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F082-246A-6BAE-D9D6-CD809D6FC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CF79D5-F1CE-6B30-546A-6E173C48D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0E016-5EBB-4250-C88D-D5CBA6287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218BF-4885-8C3D-5084-04839C866D33}"/>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8" name="Footer Placeholder 7">
            <a:extLst>
              <a:ext uri="{FF2B5EF4-FFF2-40B4-BE49-F238E27FC236}">
                <a16:creationId xmlns:a16="http://schemas.microsoft.com/office/drawing/2014/main" id="{08C2DA21-9851-B016-9AAC-08064E499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0AF2C-725E-E59B-8E48-045A9D14B72F}"/>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3536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D69C-D68C-040A-CDC6-442C1C456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D004D-93AA-8B3C-17F0-ED55C4374858}"/>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4" name="Footer Placeholder 3">
            <a:extLst>
              <a:ext uri="{FF2B5EF4-FFF2-40B4-BE49-F238E27FC236}">
                <a16:creationId xmlns:a16="http://schemas.microsoft.com/office/drawing/2014/main" id="{2C325FEC-A121-D602-B9A5-FD643ECE7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FEB12-70E8-733D-FAF8-8119BB7E5058}"/>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66621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66D9D-39E2-5C60-ED8D-6E68C0679D0E}"/>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3" name="Footer Placeholder 2">
            <a:extLst>
              <a:ext uri="{FF2B5EF4-FFF2-40B4-BE49-F238E27FC236}">
                <a16:creationId xmlns:a16="http://schemas.microsoft.com/office/drawing/2014/main" id="{898721E5-7E91-5A2C-B28F-6405A04FE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79212-49B4-2010-C54B-42B35E218B43}"/>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124757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D740-4A9C-8EA6-F230-892B9662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09EE5-703E-1397-918F-A37EA53E2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68EAB7-DC4B-18E8-5EA3-091AC5B34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3047E-E3B3-E6F3-8E40-8894C7300CD0}"/>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AB7184B2-BAAE-BED1-1586-EFC94EDA1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8918F-971E-DF6B-E652-ED7FBFBA84B7}"/>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0552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17FD-703D-45EB-7D2A-DC31212AD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CFBE12-81F4-5DF3-0545-11EECAC27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987F7-F854-4260-B30F-E33EF220A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AEF4-CBDA-9B90-DA48-388BD692B8ED}"/>
              </a:ext>
            </a:extLst>
          </p:cNvPr>
          <p:cNvSpPr>
            <a:spLocks noGrp="1"/>
          </p:cNvSpPr>
          <p:nvPr>
            <p:ph type="dt" sz="half" idx="10"/>
          </p:nvPr>
        </p:nvSpPr>
        <p:spPr/>
        <p:txBody>
          <a:bodyPr/>
          <a:lstStyle/>
          <a:p>
            <a:fld id="{E2B9C846-848C-9943-8752-5A788A87F4E2}" type="datetimeFigureOut">
              <a:rPr lang="en-US" smtClean="0"/>
              <a:t>12/21/22</a:t>
            </a:fld>
            <a:endParaRPr lang="en-US"/>
          </a:p>
        </p:txBody>
      </p:sp>
      <p:sp>
        <p:nvSpPr>
          <p:cNvPr id="6" name="Footer Placeholder 5">
            <a:extLst>
              <a:ext uri="{FF2B5EF4-FFF2-40B4-BE49-F238E27FC236}">
                <a16:creationId xmlns:a16="http://schemas.microsoft.com/office/drawing/2014/main" id="{56E3BEBA-6552-8895-AFF7-1B257F2C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D9AE1-7363-DFF5-6826-0D4508308991}"/>
              </a:ext>
            </a:extLst>
          </p:cNvPr>
          <p:cNvSpPr>
            <a:spLocks noGrp="1"/>
          </p:cNvSpPr>
          <p:nvPr>
            <p:ph type="sldNum" sz="quarter" idx="12"/>
          </p:nvPr>
        </p:nvSpPr>
        <p:spPr/>
        <p:txBody>
          <a:bodyPr/>
          <a:lstStyle/>
          <a:p>
            <a:fld id="{0A4E09F4-E301-4947-9127-8E8DF519BA85}" type="slidenum">
              <a:rPr lang="en-US" smtClean="0"/>
              <a:t>‹#›</a:t>
            </a:fld>
            <a:endParaRPr lang="en-US"/>
          </a:p>
        </p:txBody>
      </p:sp>
    </p:spTree>
    <p:extLst>
      <p:ext uri="{BB962C8B-B14F-4D97-AF65-F5344CB8AC3E}">
        <p14:creationId xmlns:p14="http://schemas.microsoft.com/office/powerpoint/2010/main" val="3466391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263C9-A8AE-25FB-F38D-8205407B1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92645-02F3-DEBE-2C9B-8E04DCE4E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DE7E7-97FE-8030-295A-C50A3C1C7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9C846-848C-9943-8752-5A788A87F4E2}" type="datetimeFigureOut">
              <a:rPr lang="en-US" smtClean="0"/>
              <a:t>12/21/22</a:t>
            </a:fld>
            <a:endParaRPr lang="en-US"/>
          </a:p>
        </p:txBody>
      </p:sp>
      <p:sp>
        <p:nvSpPr>
          <p:cNvPr id="5" name="Footer Placeholder 4">
            <a:extLst>
              <a:ext uri="{FF2B5EF4-FFF2-40B4-BE49-F238E27FC236}">
                <a16:creationId xmlns:a16="http://schemas.microsoft.com/office/drawing/2014/main" id="{7F3F0F1F-2145-ACCE-8569-C63C3A77A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7B81E-69BB-4E6B-EA2F-243C5B9D6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E09F4-E301-4947-9127-8E8DF519BA85}" type="slidenum">
              <a:rPr lang="en-US" smtClean="0"/>
              <a:t>‹#›</a:t>
            </a:fld>
            <a:endParaRPr lang="en-US"/>
          </a:p>
        </p:txBody>
      </p:sp>
    </p:spTree>
    <p:extLst>
      <p:ext uri="{BB962C8B-B14F-4D97-AF65-F5344CB8AC3E}">
        <p14:creationId xmlns:p14="http://schemas.microsoft.com/office/powerpoint/2010/main" val="153905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7.png"/><Relationship Id="rId5" Type="http://schemas.openxmlformats.org/officeDocument/2006/relationships/image" Target="../media/image51.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7.png"/><Relationship Id="rId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30.svg"/><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34.svg"/><Relationship Id="rId4" Type="http://schemas.openxmlformats.org/officeDocument/2006/relationships/image" Target="../media/image42.svg"/><Relationship Id="rId9" Type="http://schemas.openxmlformats.org/officeDocument/2006/relationships/image" Target="../media/image33.png"/><Relationship Id="rId1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eia.gov/dnav/pet/pet_pri_gnd_dcus_sny_w.htm" TargetMode="Externa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jp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ar driving on a road&#10;&#10;Description automatically generated with medium confidence">
            <a:extLst>
              <a:ext uri="{FF2B5EF4-FFF2-40B4-BE49-F238E27FC236}">
                <a16:creationId xmlns:a16="http://schemas.microsoft.com/office/drawing/2014/main" id="{E9EE07A4-F668-0994-E1B4-5EF63950C7E4}"/>
              </a:ext>
            </a:extLst>
          </p:cNvPr>
          <p:cNvPicPr>
            <a:picLocks noChangeAspect="1"/>
          </p:cNvPicPr>
          <p:nvPr/>
        </p:nvPicPr>
        <p:blipFill rotWithShape="1">
          <a:blip r:embed="rId3">
            <a:alphaModFix amt="50000"/>
          </a:blip>
          <a:srcRect t="842" b="14572"/>
          <a:stretch/>
        </p:blipFill>
        <p:spPr>
          <a:xfrm>
            <a:off x="-432806" y="1"/>
            <a:ext cx="13057612" cy="7344918"/>
          </a:xfrm>
          <a:prstGeom prst="rect">
            <a:avLst/>
          </a:prstGeom>
        </p:spPr>
      </p:pic>
      <p:sp>
        <p:nvSpPr>
          <p:cNvPr id="2" name="Title 1">
            <a:extLst>
              <a:ext uri="{FF2B5EF4-FFF2-40B4-BE49-F238E27FC236}">
                <a16:creationId xmlns:a16="http://schemas.microsoft.com/office/drawing/2014/main" id="{4CB75679-8B06-3C07-D915-2D98FCA79B5C}"/>
              </a:ext>
            </a:extLst>
          </p:cNvPr>
          <p:cNvSpPr>
            <a:spLocks noGrp="1"/>
          </p:cNvSpPr>
          <p:nvPr>
            <p:ph type="ctrTitle"/>
          </p:nvPr>
        </p:nvSpPr>
        <p:spPr>
          <a:xfrm>
            <a:off x="1524000" y="-466344"/>
            <a:ext cx="9144000" cy="2123278"/>
          </a:xfrm>
        </p:spPr>
        <p:txBody>
          <a:bodyPr vert="horz" lIns="91440" tIns="45720" rIns="91440" bIns="45720" rtlCol="0" anchor="b">
            <a:normAutofit/>
          </a:bodyPr>
          <a:lstStyle/>
          <a:p>
            <a:r>
              <a:rPr lang="en-US" dirty="0">
                <a:solidFill>
                  <a:srgbClr val="FFFFFF"/>
                </a:solidFill>
              </a:rPr>
              <a:t>The Data Behind EV Driving </a:t>
            </a:r>
          </a:p>
        </p:txBody>
      </p:sp>
      <p:sp>
        <p:nvSpPr>
          <p:cNvPr id="3" name="Subtitle 2">
            <a:extLst>
              <a:ext uri="{FF2B5EF4-FFF2-40B4-BE49-F238E27FC236}">
                <a16:creationId xmlns:a16="http://schemas.microsoft.com/office/drawing/2014/main" id="{728CB5F8-6B49-53EA-17A1-2EA7FDA0AE5A}"/>
              </a:ext>
            </a:extLst>
          </p:cNvPr>
          <p:cNvSpPr>
            <a:spLocks noGrp="1"/>
          </p:cNvSpPr>
          <p:nvPr>
            <p:ph type="subTitle" idx="1"/>
          </p:nvPr>
        </p:nvSpPr>
        <p:spPr>
          <a:xfrm>
            <a:off x="1524000" y="1656934"/>
            <a:ext cx="9144000" cy="1098395"/>
          </a:xfrm>
        </p:spPr>
        <p:txBody>
          <a:bodyPr vert="horz" lIns="91440" tIns="45720" rIns="91440" bIns="45720" rtlCol="0">
            <a:noAutofit/>
          </a:bodyPr>
          <a:lstStyle/>
          <a:p>
            <a:pPr>
              <a:spcBef>
                <a:spcPct val="0"/>
              </a:spcBef>
            </a:pPr>
            <a:r>
              <a:rPr lang="en-US" dirty="0">
                <a:solidFill>
                  <a:srgbClr val="FFFFFF"/>
                </a:solidFill>
                <a:latin typeface="+mj-lt"/>
                <a:ea typeface="+mj-ea"/>
                <a:cs typeface="+mj-cs"/>
              </a:rPr>
              <a:t>Debunking Common Electric Vehicle Myths</a:t>
            </a:r>
          </a:p>
        </p:txBody>
      </p:sp>
      <p:sp>
        <p:nvSpPr>
          <p:cNvPr id="4" name="TextBox 3">
            <a:extLst>
              <a:ext uri="{FF2B5EF4-FFF2-40B4-BE49-F238E27FC236}">
                <a16:creationId xmlns:a16="http://schemas.microsoft.com/office/drawing/2014/main" id="{01CDC758-E1A1-7A77-354D-7DCB0FD92BA7}"/>
              </a:ext>
            </a:extLst>
          </p:cNvPr>
          <p:cNvSpPr txBox="1"/>
          <p:nvPr/>
        </p:nvSpPr>
        <p:spPr>
          <a:xfrm>
            <a:off x="3932139" y="5523190"/>
            <a:ext cx="4327723" cy="1077218"/>
          </a:xfrm>
          <a:prstGeom prst="rect">
            <a:avLst/>
          </a:prstGeom>
          <a:noFill/>
        </p:spPr>
        <p:txBody>
          <a:bodyPr wrap="none" rtlCol="0">
            <a:spAutoFit/>
          </a:bodyPr>
          <a:lstStyle/>
          <a:p>
            <a:pPr algn="ctr">
              <a:spcAft>
                <a:spcPts val="600"/>
              </a:spcAft>
            </a:pPr>
            <a:r>
              <a:rPr lang="en-US" dirty="0"/>
              <a:t>NYC Data Science Academy – Python Project</a:t>
            </a:r>
            <a:endParaRPr lang="en-US" b="1"/>
          </a:p>
          <a:p>
            <a:pPr algn="ctr">
              <a:spcAft>
                <a:spcPts val="600"/>
              </a:spcAft>
            </a:pPr>
            <a:r>
              <a:rPr lang="en-US" dirty="0"/>
              <a:t>December 23, 2022</a:t>
            </a:r>
            <a:endParaRPr lang="en-US" b="1"/>
          </a:p>
          <a:p>
            <a:pPr algn="ctr">
              <a:spcAft>
                <a:spcPts val="600"/>
              </a:spcAft>
            </a:pPr>
            <a:r>
              <a:rPr lang="en-US" b="1" dirty="0"/>
              <a:t>Brian Ralston</a:t>
            </a:r>
            <a:endParaRPr lang="en-US" b="1"/>
          </a:p>
        </p:txBody>
      </p:sp>
    </p:spTree>
    <p:extLst>
      <p:ext uri="{BB962C8B-B14F-4D97-AF65-F5344CB8AC3E}">
        <p14:creationId xmlns:p14="http://schemas.microsoft.com/office/powerpoint/2010/main" val="32690215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t>1,092 Trips</a:t>
            </a:r>
          </a:p>
        </p:txBody>
      </p:sp>
    </p:spTree>
    <p:extLst>
      <p:ext uri="{BB962C8B-B14F-4D97-AF65-F5344CB8AC3E}">
        <p14:creationId xmlns:p14="http://schemas.microsoft.com/office/powerpoint/2010/main" val="1078839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t>23°F - 100°F</a:t>
            </a:r>
          </a:p>
        </p:txBody>
      </p:sp>
      <p:pic>
        <p:nvPicPr>
          <p:cNvPr id="13" name="Graphic 12">
            <a:extLst>
              <a:ext uri="{FF2B5EF4-FFF2-40B4-BE49-F238E27FC236}">
                <a16:creationId xmlns:a16="http://schemas.microsoft.com/office/drawing/2014/main" id="{CA147BB6-3914-224D-44F3-D3C30815C6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1228" y="313080"/>
            <a:ext cx="2262279" cy="2262279"/>
          </a:xfrm>
          <a:prstGeom prst="rect">
            <a:avLst/>
          </a:prstGeom>
        </p:spPr>
      </p:pic>
    </p:spTree>
    <p:extLst>
      <p:ext uri="{BB962C8B-B14F-4D97-AF65-F5344CB8AC3E}">
        <p14:creationId xmlns:p14="http://schemas.microsoft.com/office/powerpoint/2010/main" val="2088238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Tree>
    <p:extLst>
      <p:ext uri="{BB962C8B-B14F-4D97-AF65-F5344CB8AC3E}">
        <p14:creationId xmlns:p14="http://schemas.microsoft.com/office/powerpoint/2010/main" val="2318011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3280" cy="338328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t>4,251 kWh</a:t>
            </a:r>
          </a:p>
        </p:txBody>
      </p:sp>
    </p:spTree>
    <p:extLst>
      <p:ext uri="{BB962C8B-B14F-4D97-AF65-F5344CB8AC3E}">
        <p14:creationId xmlns:p14="http://schemas.microsoft.com/office/powerpoint/2010/main" val="620765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1188720" cy="1188720"/>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1188720" cy="1188720"/>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1188720" cy="118872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1188720" cy="1188720"/>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1188720" cy="1188720"/>
          </a:xfrm>
          <a:prstGeom prst="rect">
            <a:avLst/>
          </a:prstGeom>
        </p:spPr>
      </p:pic>
      <p:sp>
        <p:nvSpPr>
          <p:cNvPr id="2" name="TextBox 1">
            <a:extLst>
              <a:ext uri="{FF2B5EF4-FFF2-40B4-BE49-F238E27FC236}">
                <a16:creationId xmlns:a16="http://schemas.microsoft.com/office/drawing/2014/main" id="{5FC3D930-34DD-9D99-0031-265665C66503}"/>
              </a:ext>
            </a:extLst>
          </p:cNvPr>
          <p:cNvSpPr txBox="1"/>
          <p:nvPr/>
        </p:nvSpPr>
        <p:spPr>
          <a:xfrm>
            <a:off x="490622" y="5166356"/>
            <a:ext cx="2465458" cy="830997"/>
          </a:xfrm>
          <a:prstGeom prst="rect">
            <a:avLst/>
          </a:prstGeom>
          <a:noFill/>
        </p:spPr>
        <p:txBody>
          <a:bodyPr wrap="square" rtlCol="0">
            <a:spAutoFit/>
          </a:bodyPr>
          <a:lstStyle/>
          <a:p>
            <a:r>
              <a:rPr lang="en-US" sz="4800" dirty="0">
                <a:solidFill>
                  <a:schemeClr val="bg2">
                    <a:lumMod val="75000"/>
                  </a:schemeClr>
                </a:solidFill>
              </a:rPr>
              <a:t>296 Days</a:t>
            </a:r>
          </a:p>
        </p:txBody>
      </p:sp>
      <p:sp>
        <p:nvSpPr>
          <p:cNvPr id="6" name="TextBox 5">
            <a:extLst>
              <a:ext uri="{FF2B5EF4-FFF2-40B4-BE49-F238E27FC236}">
                <a16:creationId xmlns:a16="http://schemas.microsoft.com/office/drawing/2014/main" id="{12343DCB-E750-6EB0-1A30-A261E7320CAB}"/>
              </a:ext>
            </a:extLst>
          </p:cNvPr>
          <p:cNvSpPr txBox="1"/>
          <p:nvPr/>
        </p:nvSpPr>
        <p:spPr>
          <a:xfrm>
            <a:off x="8162555" y="1764113"/>
            <a:ext cx="3657626" cy="1015663"/>
          </a:xfrm>
          <a:prstGeom prst="rect">
            <a:avLst/>
          </a:prstGeom>
          <a:noFill/>
        </p:spPr>
        <p:txBody>
          <a:bodyPr wrap="square" rtlCol="0">
            <a:spAutoFit/>
          </a:bodyPr>
          <a:lstStyle/>
          <a:p>
            <a:r>
              <a:rPr lang="en-US" sz="6000" dirty="0">
                <a:solidFill>
                  <a:schemeClr val="bg2">
                    <a:lumMod val="75000"/>
                  </a:schemeClr>
                </a:solidFill>
              </a:rPr>
              <a:t>1,092 Trips</a:t>
            </a:r>
          </a:p>
        </p:txBody>
      </p:sp>
      <p:sp>
        <p:nvSpPr>
          <p:cNvPr id="4" name="TextBox 3">
            <a:extLst>
              <a:ext uri="{FF2B5EF4-FFF2-40B4-BE49-F238E27FC236}">
                <a16:creationId xmlns:a16="http://schemas.microsoft.com/office/drawing/2014/main" id="{2FAB589F-F1A5-DA0A-A559-9CA7F8D7A648}"/>
              </a:ext>
            </a:extLst>
          </p:cNvPr>
          <p:cNvSpPr txBox="1"/>
          <p:nvPr/>
        </p:nvSpPr>
        <p:spPr>
          <a:xfrm>
            <a:off x="4748638" y="1353503"/>
            <a:ext cx="2722619" cy="830997"/>
          </a:xfrm>
          <a:prstGeom prst="rect">
            <a:avLst/>
          </a:prstGeom>
          <a:noFill/>
        </p:spPr>
        <p:txBody>
          <a:bodyPr wrap="square" rtlCol="0">
            <a:spAutoFit/>
          </a:bodyPr>
          <a:lstStyle/>
          <a:p>
            <a:r>
              <a:rPr lang="en-US" sz="4800" dirty="0">
                <a:solidFill>
                  <a:schemeClr val="bg2">
                    <a:lumMod val="75000"/>
                  </a:schemeClr>
                </a:solidFill>
              </a:rPr>
              <a:t>17,400 mi</a:t>
            </a:r>
          </a:p>
        </p:txBody>
      </p:sp>
      <p:sp>
        <p:nvSpPr>
          <p:cNvPr id="10" name="TextBox 9">
            <a:extLst>
              <a:ext uri="{FF2B5EF4-FFF2-40B4-BE49-F238E27FC236}">
                <a16:creationId xmlns:a16="http://schemas.microsoft.com/office/drawing/2014/main" id="{4210D386-3E4F-5624-AE9A-5BA70783CA4A}"/>
              </a:ext>
            </a:extLst>
          </p:cNvPr>
          <p:cNvSpPr txBox="1"/>
          <p:nvPr/>
        </p:nvSpPr>
        <p:spPr>
          <a:xfrm>
            <a:off x="8390057" y="5491116"/>
            <a:ext cx="3202622" cy="830997"/>
          </a:xfrm>
          <a:prstGeom prst="rect">
            <a:avLst/>
          </a:prstGeom>
          <a:noFill/>
        </p:spPr>
        <p:txBody>
          <a:bodyPr wrap="square" rtlCol="0">
            <a:spAutoFit/>
          </a:bodyPr>
          <a:lstStyle/>
          <a:p>
            <a:r>
              <a:rPr lang="en-US" sz="4800" dirty="0">
                <a:solidFill>
                  <a:schemeClr val="bg2">
                    <a:lumMod val="75000"/>
                  </a:schemeClr>
                </a:solidFill>
              </a:rPr>
              <a:t>23°F - 100°F</a:t>
            </a:r>
          </a:p>
        </p:txBody>
      </p:sp>
      <p:sp>
        <p:nvSpPr>
          <p:cNvPr id="8" name="TextBox 7">
            <a:extLst>
              <a:ext uri="{FF2B5EF4-FFF2-40B4-BE49-F238E27FC236}">
                <a16:creationId xmlns:a16="http://schemas.microsoft.com/office/drawing/2014/main" id="{21B17FB1-7205-A470-03A3-735EC5462A2A}"/>
              </a:ext>
            </a:extLst>
          </p:cNvPr>
          <p:cNvSpPr txBox="1"/>
          <p:nvPr/>
        </p:nvSpPr>
        <p:spPr>
          <a:xfrm>
            <a:off x="915274" y="1716192"/>
            <a:ext cx="2908230" cy="830997"/>
          </a:xfrm>
          <a:prstGeom prst="rect">
            <a:avLst/>
          </a:prstGeom>
          <a:noFill/>
        </p:spPr>
        <p:txBody>
          <a:bodyPr wrap="square" rtlCol="0">
            <a:spAutoFit/>
          </a:bodyPr>
          <a:lstStyle/>
          <a:p>
            <a:r>
              <a:rPr lang="en-US" sz="4800" dirty="0">
                <a:solidFill>
                  <a:schemeClr val="bg2">
                    <a:lumMod val="75000"/>
                  </a:schemeClr>
                </a:solidFill>
              </a:rPr>
              <a:t>4,251 kWh</a:t>
            </a:r>
          </a:p>
        </p:txBody>
      </p:sp>
      <p:sp>
        <p:nvSpPr>
          <p:cNvPr id="15" name="TextBox 14">
            <a:extLst>
              <a:ext uri="{FF2B5EF4-FFF2-40B4-BE49-F238E27FC236}">
                <a16:creationId xmlns:a16="http://schemas.microsoft.com/office/drawing/2014/main" id="{75A3E637-CBDB-1C40-9E6A-B41A4E87C7AB}"/>
              </a:ext>
            </a:extLst>
          </p:cNvPr>
          <p:cNvSpPr txBox="1"/>
          <p:nvPr/>
        </p:nvSpPr>
        <p:spPr>
          <a:xfrm>
            <a:off x="4180546" y="4087789"/>
            <a:ext cx="2670083" cy="2018694"/>
          </a:xfrm>
          <a:prstGeom prst="rect">
            <a:avLst/>
          </a:prstGeom>
          <a:noFill/>
        </p:spPr>
        <p:txBody>
          <a:bodyPr wrap="square" rtlCol="0">
            <a:spAutoFit/>
          </a:bodyPr>
          <a:lstStyle/>
          <a:p>
            <a:pPr>
              <a:lnSpc>
                <a:spcPct val="150000"/>
              </a:lnSpc>
            </a:pPr>
            <a:r>
              <a:rPr lang="en-US" sz="4400" dirty="0"/>
              <a:t>3.69 </a:t>
            </a:r>
            <a:r>
              <a:rPr lang="en-US" sz="4400" baseline="-25000" dirty="0"/>
              <a:t>trips/day</a:t>
            </a:r>
          </a:p>
          <a:p>
            <a:pPr>
              <a:lnSpc>
                <a:spcPct val="150000"/>
              </a:lnSpc>
            </a:pPr>
            <a:r>
              <a:rPr lang="en-US" sz="4400" dirty="0"/>
              <a:t>67.4 </a:t>
            </a:r>
            <a:r>
              <a:rPr lang="en-US" sz="4400" baseline="-25000" dirty="0"/>
              <a:t>mi/day</a:t>
            </a:r>
          </a:p>
        </p:txBody>
      </p:sp>
    </p:spTree>
    <p:extLst>
      <p:ext uri="{BB962C8B-B14F-4D97-AF65-F5344CB8AC3E}">
        <p14:creationId xmlns:p14="http://schemas.microsoft.com/office/powerpoint/2010/main" val="3381507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CBACFD-8C94-B6EF-0848-C11297C68BF4}"/>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u="sng" kern="1200" dirty="0">
                <a:solidFill>
                  <a:schemeClr val="tx1"/>
                </a:solidFill>
                <a:latin typeface="+mj-lt"/>
                <a:ea typeface="+mj-ea"/>
                <a:cs typeface="+mj-cs"/>
              </a:rPr>
              <a:t>Myth #1</a:t>
            </a:r>
            <a:r>
              <a:rPr lang="en-US" sz="4800" b="1" kern="1200" dirty="0">
                <a:solidFill>
                  <a:schemeClr val="tx1"/>
                </a:solidFill>
                <a:latin typeface="+mj-lt"/>
                <a:ea typeface="+mj-ea"/>
                <a:cs typeface="+mj-cs"/>
              </a:rPr>
              <a:t>:</a:t>
            </a:r>
            <a:r>
              <a:rPr lang="en-US" sz="4800" kern="1200" dirty="0">
                <a:solidFill>
                  <a:schemeClr val="tx1"/>
                </a:solidFill>
                <a:latin typeface="+mj-lt"/>
                <a:ea typeface="+mj-ea"/>
                <a:cs typeface="+mj-cs"/>
              </a:rPr>
              <a:t> EV’s can’t drive very far, and I’ll be stranded on the side of the road</a:t>
            </a:r>
          </a:p>
        </p:txBody>
      </p:sp>
      <p:pic>
        <p:nvPicPr>
          <p:cNvPr id="2" name="Graphic 1">
            <a:extLst>
              <a:ext uri="{FF2B5EF4-FFF2-40B4-BE49-F238E27FC236}">
                <a16:creationId xmlns:a16="http://schemas.microsoft.com/office/drawing/2014/main" id="{CE6F43E0-F890-9B04-6CEB-710CF18FE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3236258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926C0C-5AB4-83C4-2A84-0FBE0CDF5D7C}"/>
              </a:ext>
            </a:extLst>
          </p:cNvPr>
          <p:cNvSpPr txBox="1"/>
          <p:nvPr/>
        </p:nvSpPr>
        <p:spPr>
          <a:xfrm>
            <a:off x="188259" y="2790728"/>
            <a:ext cx="2981907" cy="369332"/>
          </a:xfrm>
          <a:prstGeom prst="rect">
            <a:avLst/>
          </a:prstGeom>
          <a:noFill/>
        </p:spPr>
        <p:txBody>
          <a:bodyPr wrap="none" rtlCol="0">
            <a:spAutoFit/>
          </a:bodyPr>
          <a:lstStyle/>
          <a:p>
            <a:r>
              <a:rPr lang="en-US" dirty="0"/>
              <a:t>Ended trip with 5% only twice</a:t>
            </a:r>
          </a:p>
        </p:txBody>
      </p:sp>
      <p:sp>
        <p:nvSpPr>
          <p:cNvPr id="4" name="TextBox 3">
            <a:extLst>
              <a:ext uri="{FF2B5EF4-FFF2-40B4-BE49-F238E27FC236}">
                <a16:creationId xmlns:a16="http://schemas.microsoft.com/office/drawing/2014/main" id="{6B1FFA64-8009-D02F-6AC1-F9C5CE527DFA}"/>
              </a:ext>
            </a:extLst>
          </p:cNvPr>
          <p:cNvSpPr txBox="1"/>
          <p:nvPr/>
        </p:nvSpPr>
        <p:spPr>
          <a:xfrm>
            <a:off x="188259" y="1313400"/>
            <a:ext cx="6185027" cy="1477328"/>
          </a:xfrm>
          <a:prstGeom prst="rect">
            <a:avLst/>
          </a:prstGeom>
          <a:noFill/>
        </p:spPr>
        <p:txBody>
          <a:bodyPr wrap="none" rtlCol="0">
            <a:spAutoFit/>
          </a:bodyPr>
          <a:lstStyle/>
          <a:p>
            <a:r>
              <a:rPr lang="en-US" dirty="0"/>
              <a:t>AVG of </a:t>
            </a:r>
            <a:r>
              <a:rPr lang="en-US" b="1" dirty="0"/>
              <a:t>73%</a:t>
            </a:r>
            <a:r>
              <a:rPr lang="en-US" dirty="0"/>
              <a:t> charge status</a:t>
            </a:r>
          </a:p>
          <a:p>
            <a:r>
              <a:rPr lang="en-US" dirty="0"/>
              <a:t>Meaning on average I would start a trip with </a:t>
            </a:r>
            <a:r>
              <a:rPr lang="en-US" b="1" dirty="0"/>
              <a:t>216 miles </a:t>
            </a:r>
            <a:r>
              <a:rPr lang="en-US" dirty="0"/>
              <a:t>of range </a:t>
            </a:r>
          </a:p>
          <a:p>
            <a:r>
              <a:rPr lang="en-US" dirty="0"/>
              <a:t>And on avg I would End every trip with </a:t>
            </a:r>
            <a:r>
              <a:rPr lang="en-US" b="1" dirty="0"/>
              <a:t>199 miles of range.</a:t>
            </a:r>
          </a:p>
          <a:p>
            <a:r>
              <a:rPr lang="en-US" dirty="0"/>
              <a:t>And this is for every trip. </a:t>
            </a:r>
          </a:p>
          <a:p>
            <a:endParaRPr lang="en-US" dirty="0"/>
          </a:p>
        </p:txBody>
      </p:sp>
      <p:sp>
        <p:nvSpPr>
          <p:cNvPr id="7" name="TextBox 6">
            <a:extLst>
              <a:ext uri="{FF2B5EF4-FFF2-40B4-BE49-F238E27FC236}">
                <a16:creationId xmlns:a16="http://schemas.microsoft.com/office/drawing/2014/main" id="{EB006425-1FC4-D756-546A-16E6913D21B8}"/>
              </a:ext>
            </a:extLst>
          </p:cNvPr>
          <p:cNvSpPr txBox="1"/>
          <p:nvPr/>
        </p:nvSpPr>
        <p:spPr>
          <a:xfrm>
            <a:off x="3243809" y="107576"/>
            <a:ext cx="5704382" cy="369332"/>
          </a:xfrm>
          <a:prstGeom prst="rect">
            <a:avLst/>
          </a:prstGeom>
          <a:noFill/>
        </p:spPr>
        <p:txBody>
          <a:bodyPr wrap="none" rtlCol="0">
            <a:spAutoFit/>
          </a:bodyPr>
          <a:lstStyle/>
          <a:p>
            <a:r>
              <a:rPr lang="en-US" dirty="0"/>
              <a:t>MYTH 1: EV’s Can’t drive very far and I’ll run out of battery.</a:t>
            </a:r>
          </a:p>
        </p:txBody>
      </p:sp>
      <p:pic>
        <p:nvPicPr>
          <p:cNvPr id="8" name="Picture 2" descr="Five Electrifying MythBusters Episodes | BLUECOLLAR">
            <a:extLst>
              <a:ext uri="{FF2B5EF4-FFF2-40B4-BE49-F238E27FC236}">
                <a16:creationId xmlns:a16="http://schemas.microsoft.com/office/drawing/2014/main" id="{E640142E-57F4-4BD1-D49E-78A76273E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37" b="38580"/>
          <a:stretch/>
        </p:blipFill>
        <p:spPr bwMode="auto">
          <a:xfrm>
            <a:off x="9118227" y="284185"/>
            <a:ext cx="2857500" cy="7395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67E0A8-B262-358B-5E04-AEEEB6A24EEC}"/>
              </a:ext>
            </a:extLst>
          </p:cNvPr>
          <p:cNvSpPr txBox="1"/>
          <p:nvPr/>
        </p:nvSpPr>
        <p:spPr>
          <a:xfrm>
            <a:off x="6163711" y="4451847"/>
            <a:ext cx="2784480" cy="369332"/>
          </a:xfrm>
          <a:prstGeom prst="rect">
            <a:avLst/>
          </a:prstGeom>
          <a:noFill/>
        </p:spPr>
        <p:txBody>
          <a:bodyPr wrap="none" rtlCol="0">
            <a:spAutoFit/>
          </a:bodyPr>
          <a:lstStyle/>
          <a:p>
            <a:r>
              <a:rPr lang="en-US" dirty="0"/>
              <a:t>I took </a:t>
            </a:r>
            <a:r>
              <a:rPr lang="en-US" b="1" dirty="0"/>
              <a:t>25 </a:t>
            </a:r>
            <a:r>
              <a:rPr lang="en-US" dirty="0"/>
              <a:t>trips</a:t>
            </a:r>
            <a:r>
              <a:rPr lang="en-US" b="1" dirty="0"/>
              <a:t> </a:t>
            </a:r>
            <a:r>
              <a:rPr lang="en-US" dirty="0"/>
              <a:t>over 90 miles</a:t>
            </a:r>
          </a:p>
        </p:txBody>
      </p:sp>
      <p:sp>
        <p:nvSpPr>
          <p:cNvPr id="10" name="TextBox 9">
            <a:extLst>
              <a:ext uri="{FF2B5EF4-FFF2-40B4-BE49-F238E27FC236}">
                <a16:creationId xmlns:a16="http://schemas.microsoft.com/office/drawing/2014/main" id="{868D6639-32E0-D6A2-21FA-D4CCF4B2DE85}"/>
              </a:ext>
            </a:extLst>
          </p:cNvPr>
          <p:cNvSpPr txBox="1"/>
          <p:nvPr/>
        </p:nvSpPr>
        <p:spPr>
          <a:xfrm>
            <a:off x="5150224" y="3482788"/>
            <a:ext cx="6660798" cy="646331"/>
          </a:xfrm>
          <a:prstGeom prst="rect">
            <a:avLst/>
          </a:prstGeom>
          <a:noFill/>
        </p:spPr>
        <p:txBody>
          <a:bodyPr wrap="none" rtlCol="0">
            <a:spAutoFit/>
          </a:bodyPr>
          <a:lstStyle/>
          <a:p>
            <a:r>
              <a:rPr lang="en-US" dirty="0"/>
              <a:t>My avg. trip was </a:t>
            </a:r>
            <a:r>
              <a:rPr lang="en-US" b="1" dirty="0"/>
              <a:t>15.9 </a:t>
            </a:r>
            <a:r>
              <a:rPr lang="en-US" dirty="0"/>
              <a:t>miles long.  And on average I drive 67.4 per day</a:t>
            </a:r>
          </a:p>
          <a:p>
            <a:r>
              <a:rPr lang="en-US" dirty="0"/>
              <a:t>And I’ve never run out of battery</a:t>
            </a:r>
          </a:p>
        </p:txBody>
      </p:sp>
      <p:sp>
        <p:nvSpPr>
          <p:cNvPr id="11" name="TextBox 10">
            <a:extLst>
              <a:ext uri="{FF2B5EF4-FFF2-40B4-BE49-F238E27FC236}">
                <a16:creationId xmlns:a16="http://schemas.microsoft.com/office/drawing/2014/main" id="{86BF6283-3526-3B35-04C0-D40A99557930}"/>
              </a:ext>
            </a:extLst>
          </p:cNvPr>
          <p:cNvSpPr txBox="1"/>
          <p:nvPr/>
        </p:nvSpPr>
        <p:spPr>
          <a:xfrm>
            <a:off x="8404412" y="1748118"/>
            <a:ext cx="2921826" cy="369332"/>
          </a:xfrm>
          <a:prstGeom prst="rect">
            <a:avLst/>
          </a:prstGeom>
          <a:noFill/>
        </p:spPr>
        <p:txBody>
          <a:bodyPr wrap="none" rtlCol="0">
            <a:spAutoFit/>
          </a:bodyPr>
          <a:lstStyle/>
          <a:p>
            <a:r>
              <a:rPr lang="en-US" dirty="0"/>
              <a:t>LONGEST single stint: 177 mi </a:t>
            </a:r>
          </a:p>
        </p:txBody>
      </p:sp>
      <p:sp>
        <p:nvSpPr>
          <p:cNvPr id="12" name="TextBox 11">
            <a:extLst>
              <a:ext uri="{FF2B5EF4-FFF2-40B4-BE49-F238E27FC236}">
                <a16:creationId xmlns:a16="http://schemas.microsoft.com/office/drawing/2014/main" id="{C96252D5-4768-FE38-A796-640EAA8A0FF0}"/>
              </a:ext>
            </a:extLst>
          </p:cNvPr>
          <p:cNvSpPr txBox="1"/>
          <p:nvPr/>
        </p:nvSpPr>
        <p:spPr>
          <a:xfrm>
            <a:off x="8404412" y="2117450"/>
            <a:ext cx="2471702" cy="369332"/>
          </a:xfrm>
          <a:prstGeom prst="rect">
            <a:avLst/>
          </a:prstGeom>
          <a:noFill/>
        </p:spPr>
        <p:txBody>
          <a:bodyPr wrap="none" rtlCol="0">
            <a:spAutoFit/>
          </a:bodyPr>
          <a:lstStyle/>
          <a:p>
            <a:r>
              <a:rPr lang="en-US" dirty="0"/>
              <a:t>Most mi per day: 351.69</a:t>
            </a:r>
          </a:p>
        </p:txBody>
      </p:sp>
      <p:sp>
        <p:nvSpPr>
          <p:cNvPr id="2" name="TextBox 1">
            <a:extLst>
              <a:ext uri="{FF2B5EF4-FFF2-40B4-BE49-F238E27FC236}">
                <a16:creationId xmlns:a16="http://schemas.microsoft.com/office/drawing/2014/main" id="{A2D13953-9E86-B700-B9BF-F84751D7EAEE}"/>
              </a:ext>
            </a:extLst>
          </p:cNvPr>
          <p:cNvSpPr txBox="1"/>
          <p:nvPr/>
        </p:nvSpPr>
        <p:spPr>
          <a:xfrm>
            <a:off x="380978" y="3754854"/>
            <a:ext cx="4413965" cy="369332"/>
          </a:xfrm>
          <a:prstGeom prst="rect">
            <a:avLst/>
          </a:prstGeom>
          <a:noFill/>
        </p:spPr>
        <p:txBody>
          <a:bodyPr wrap="none" rtlCol="0">
            <a:spAutoFit/>
          </a:bodyPr>
          <a:lstStyle/>
          <a:p>
            <a:r>
              <a:rPr lang="en-US" dirty="0"/>
              <a:t>Portable CHARGER picture have in the trunk. </a:t>
            </a:r>
          </a:p>
        </p:txBody>
      </p:sp>
      <p:sp>
        <p:nvSpPr>
          <p:cNvPr id="5" name="TextBox 4">
            <a:extLst>
              <a:ext uri="{FF2B5EF4-FFF2-40B4-BE49-F238E27FC236}">
                <a16:creationId xmlns:a16="http://schemas.microsoft.com/office/drawing/2014/main" id="{9EEFF5DF-B50E-B230-381A-6D1DCBD0362A}"/>
              </a:ext>
            </a:extLst>
          </p:cNvPr>
          <p:cNvSpPr txBox="1"/>
          <p:nvPr/>
        </p:nvSpPr>
        <p:spPr>
          <a:xfrm>
            <a:off x="8226158" y="2606062"/>
            <a:ext cx="3278333" cy="369332"/>
          </a:xfrm>
          <a:prstGeom prst="rect">
            <a:avLst/>
          </a:prstGeom>
          <a:noFill/>
        </p:spPr>
        <p:txBody>
          <a:bodyPr wrap="none" rtlCol="0">
            <a:spAutoFit/>
          </a:bodyPr>
          <a:lstStyle/>
          <a:p>
            <a:r>
              <a:rPr lang="en-US" dirty="0"/>
              <a:t>Doesn’t reach the limit of the car</a:t>
            </a:r>
          </a:p>
        </p:txBody>
      </p:sp>
    </p:spTree>
    <p:extLst>
      <p:ext uri="{BB962C8B-B14F-4D97-AF65-F5344CB8AC3E}">
        <p14:creationId xmlns:p14="http://schemas.microsoft.com/office/powerpoint/2010/main" val="97781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CDB8A4-97AC-41F9-935F-611445749025}"/>
              </a:ext>
            </a:extLst>
          </p:cNvPr>
          <p:cNvSpPr txBox="1"/>
          <p:nvPr/>
        </p:nvSpPr>
        <p:spPr>
          <a:xfrm>
            <a:off x="3266283" y="309282"/>
            <a:ext cx="5659434" cy="369332"/>
          </a:xfrm>
          <a:prstGeom prst="rect">
            <a:avLst/>
          </a:prstGeom>
          <a:noFill/>
        </p:spPr>
        <p:txBody>
          <a:bodyPr wrap="none" rtlCol="0">
            <a:spAutoFit/>
          </a:bodyPr>
          <a:lstStyle/>
          <a:p>
            <a:r>
              <a:rPr lang="en-US" dirty="0"/>
              <a:t>What Else did I find when looking into distance/efficiency?</a:t>
            </a:r>
          </a:p>
        </p:txBody>
      </p:sp>
      <p:sp>
        <p:nvSpPr>
          <p:cNvPr id="4" name="TextBox 3">
            <a:extLst>
              <a:ext uri="{FF2B5EF4-FFF2-40B4-BE49-F238E27FC236}">
                <a16:creationId xmlns:a16="http://schemas.microsoft.com/office/drawing/2014/main" id="{B8A3C50E-DAB0-0CF1-7EF9-ABB965945850}"/>
              </a:ext>
            </a:extLst>
          </p:cNvPr>
          <p:cNvSpPr txBox="1"/>
          <p:nvPr/>
        </p:nvSpPr>
        <p:spPr>
          <a:xfrm>
            <a:off x="3227294" y="1264024"/>
            <a:ext cx="7048533" cy="369332"/>
          </a:xfrm>
          <a:prstGeom prst="rect">
            <a:avLst/>
          </a:prstGeom>
          <a:noFill/>
        </p:spPr>
        <p:txBody>
          <a:bodyPr wrap="none" rtlCol="0">
            <a:spAutoFit/>
          </a:bodyPr>
          <a:lstStyle/>
          <a:p>
            <a:r>
              <a:rPr lang="en-US" dirty="0"/>
              <a:t>So an electric vehicle can handle a frequent driver, but how efficient is it?</a:t>
            </a:r>
          </a:p>
        </p:txBody>
      </p:sp>
      <p:sp>
        <p:nvSpPr>
          <p:cNvPr id="5" name="TextBox 4">
            <a:extLst>
              <a:ext uri="{FF2B5EF4-FFF2-40B4-BE49-F238E27FC236}">
                <a16:creationId xmlns:a16="http://schemas.microsoft.com/office/drawing/2014/main" id="{B31716E1-FE8C-E130-CA69-6004CCF70075}"/>
              </a:ext>
            </a:extLst>
          </p:cNvPr>
          <p:cNvSpPr txBox="1"/>
          <p:nvPr/>
        </p:nvSpPr>
        <p:spPr>
          <a:xfrm>
            <a:off x="2547011" y="2407023"/>
            <a:ext cx="8533746" cy="369332"/>
          </a:xfrm>
          <a:prstGeom prst="rect">
            <a:avLst/>
          </a:prstGeom>
          <a:noFill/>
        </p:spPr>
        <p:txBody>
          <a:bodyPr wrap="none" rtlCol="0">
            <a:spAutoFit/>
          </a:bodyPr>
          <a:lstStyle/>
          <a:p>
            <a:r>
              <a:rPr lang="en-US" dirty="0"/>
              <a:t>Does anything in particular influence that efficiency?--&gt; leads to temp influencing </a:t>
            </a:r>
            <a:r>
              <a:rPr lang="en-US" dirty="0" err="1"/>
              <a:t>mikWh</a:t>
            </a:r>
            <a:endParaRPr lang="en-US" dirty="0"/>
          </a:p>
        </p:txBody>
      </p:sp>
      <p:sp>
        <p:nvSpPr>
          <p:cNvPr id="6" name="TextBox 5">
            <a:extLst>
              <a:ext uri="{FF2B5EF4-FFF2-40B4-BE49-F238E27FC236}">
                <a16:creationId xmlns:a16="http://schemas.microsoft.com/office/drawing/2014/main" id="{01060083-4EBE-DB96-900A-DAEEC8B4B591}"/>
              </a:ext>
            </a:extLst>
          </p:cNvPr>
          <p:cNvSpPr txBox="1"/>
          <p:nvPr/>
        </p:nvSpPr>
        <p:spPr>
          <a:xfrm>
            <a:off x="4496331" y="1835523"/>
            <a:ext cx="4904804" cy="369332"/>
          </a:xfrm>
          <a:prstGeom prst="rect">
            <a:avLst/>
          </a:prstGeom>
          <a:noFill/>
        </p:spPr>
        <p:txBody>
          <a:bodyPr wrap="none" rtlCol="0">
            <a:spAutoFit/>
          </a:bodyPr>
          <a:lstStyle/>
          <a:p>
            <a:r>
              <a:rPr lang="en-US" dirty="0"/>
              <a:t>On all 1092 trips I </a:t>
            </a:r>
            <a:r>
              <a:rPr lang="en-US" dirty="0" err="1"/>
              <a:t>avg’d</a:t>
            </a:r>
            <a:r>
              <a:rPr lang="en-US" dirty="0"/>
              <a:t> 4.5 </a:t>
            </a:r>
            <a:r>
              <a:rPr lang="en-US" dirty="0" err="1"/>
              <a:t>mikWh</a:t>
            </a:r>
            <a:r>
              <a:rPr lang="en-US" dirty="0"/>
              <a:t> or 152 </a:t>
            </a:r>
            <a:r>
              <a:rPr lang="en-US" dirty="0" err="1"/>
              <a:t>MPGeq</a:t>
            </a:r>
            <a:r>
              <a:rPr lang="en-US" dirty="0"/>
              <a:t> </a:t>
            </a:r>
          </a:p>
        </p:txBody>
      </p:sp>
      <p:sp>
        <p:nvSpPr>
          <p:cNvPr id="8" name="TextBox 7">
            <a:extLst>
              <a:ext uri="{FF2B5EF4-FFF2-40B4-BE49-F238E27FC236}">
                <a16:creationId xmlns:a16="http://schemas.microsoft.com/office/drawing/2014/main" id="{20C5C2E3-C3CB-436B-DE80-B67E74AB931E}"/>
              </a:ext>
            </a:extLst>
          </p:cNvPr>
          <p:cNvSpPr txBox="1"/>
          <p:nvPr/>
        </p:nvSpPr>
        <p:spPr>
          <a:xfrm>
            <a:off x="4800600" y="3052482"/>
            <a:ext cx="4900316" cy="1200329"/>
          </a:xfrm>
          <a:prstGeom prst="rect">
            <a:avLst/>
          </a:prstGeom>
          <a:noFill/>
        </p:spPr>
        <p:txBody>
          <a:bodyPr wrap="none" rtlCol="0">
            <a:spAutoFit/>
          </a:bodyPr>
          <a:lstStyle/>
          <a:p>
            <a:r>
              <a:rPr lang="en-US" dirty="0"/>
              <a:t>Let’s </a:t>
            </a:r>
            <a:r>
              <a:rPr lang="en-US" dirty="0" err="1"/>
              <a:t>ecplore</a:t>
            </a:r>
            <a:r>
              <a:rPr lang="en-US" dirty="0"/>
              <a:t> some of the other data points to see!</a:t>
            </a:r>
          </a:p>
          <a:p>
            <a:r>
              <a:rPr lang="en-US" dirty="0"/>
              <a:t>-Distance</a:t>
            </a:r>
          </a:p>
          <a:p>
            <a:r>
              <a:rPr lang="en-US" dirty="0"/>
              <a:t>-Time of day</a:t>
            </a:r>
          </a:p>
          <a:p>
            <a:r>
              <a:rPr lang="en-US" dirty="0"/>
              <a:t>-Temperature</a:t>
            </a:r>
          </a:p>
        </p:txBody>
      </p:sp>
    </p:spTree>
    <p:extLst>
      <p:ext uri="{BB962C8B-B14F-4D97-AF65-F5344CB8AC3E}">
        <p14:creationId xmlns:p14="http://schemas.microsoft.com/office/powerpoint/2010/main" val="5089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ADB4D-0A1B-A65C-EDD2-21CEFBA7E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0838"/>
            <a:ext cx="12192000" cy="361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5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F7945854-E3E7-6C6E-B93D-15815C0D9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663" y="190500"/>
            <a:ext cx="61468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67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Network connection abstract against a white background">
            <a:extLst>
              <a:ext uri="{FF2B5EF4-FFF2-40B4-BE49-F238E27FC236}">
                <a16:creationId xmlns:a16="http://schemas.microsoft.com/office/drawing/2014/main" id="{D13A7C6D-4422-A217-DE38-5390BB2DC22D}"/>
              </a:ext>
            </a:extLst>
          </p:cNvPr>
          <p:cNvPicPr>
            <a:picLocks noChangeAspect="1"/>
          </p:cNvPicPr>
          <p:nvPr/>
        </p:nvPicPr>
        <p:blipFill rotWithShape="1">
          <a:blip r:embed="rId3">
            <a:alphaModFix amt="35000"/>
          </a:blip>
          <a:srcRect t="15441"/>
          <a:stretch/>
        </p:blipFill>
        <p:spPr>
          <a:xfrm>
            <a:off x="0" y="0"/>
            <a:ext cx="12192000" cy="6866259"/>
          </a:xfrm>
          <a:prstGeom prst="rect">
            <a:avLst/>
          </a:prstGeom>
        </p:spPr>
      </p:pic>
      <p:pic>
        <p:nvPicPr>
          <p:cNvPr id="5" name="Graphic 4">
            <a:extLst>
              <a:ext uri="{FF2B5EF4-FFF2-40B4-BE49-F238E27FC236}">
                <a16:creationId xmlns:a16="http://schemas.microsoft.com/office/drawing/2014/main" id="{98142F38-799B-A726-1225-C7EF3FA7D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0632" y="4462272"/>
            <a:ext cx="1828800" cy="1828800"/>
          </a:xfrm>
          <a:prstGeom prst="rect">
            <a:avLst/>
          </a:prstGeom>
        </p:spPr>
      </p:pic>
      <p:pic>
        <p:nvPicPr>
          <p:cNvPr id="7" name="Graphic 6">
            <a:extLst>
              <a:ext uri="{FF2B5EF4-FFF2-40B4-BE49-F238E27FC236}">
                <a16:creationId xmlns:a16="http://schemas.microsoft.com/office/drawing/2014/main" id="{D93CDFF1-AB96-3803-DF44-CC2C36C57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6712" y="2039112"/>
            <a:ext cx="1828800" cy="1828800"/>
          </a:xfrm>
          <a:prstGeom prst="rect">
            <a:avLst/>
          </a:prstGeom>
        </p:spPr>
      </p:pic>
      <p:pic>
        <p:nvPicPr>
          <p:cNvPr id="9" name="Graphic 8">
            <a:extLst>
              <a:ext uri="{FF2B5EF4-FFF2-40B4-BE49-F238E27FC236}">
                <a16:creationId xmlns:a16="http://schemas.microsoft.com/office/drawing/2014/main" id="{9EE1CE2F-FAD4-74E7-FAE6-AEF4132F5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6712" y="4462272"/>
            <a:ext cx="1828800" cy="1828800"/>
          </a:xfrm>
          <a:prstGeom prst="rect">
            <a:avLst/>
          </a:prstGeom>
        </p:spPr>
      </p:pic>
      <p:pic>
        <p:nvPicPr>
          <p:cNvPr id="11" name="Graphic 10">
            <a:extLst>
              <a:ext uri="{FF2B5EF4-FFF2-40B4-BE49-F238E27FC236}">
                <a16:creationId xmlns:a16="http://schemas.microsoft.com/office/drawing/2014/main" id="{8B2270DD-345D-47E7-8025-882BDE1FE1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0632" y="2039112"/>
            <a:ext cx="1828800" cy="1828800"/>
          </a:xfrm>
          <a:prstGeom prst="rect">
            <a:avLst/>
          </a:prstGeom>
        </p:spPr>
      </p:pic>
      <p:pic>
        <p:nvPicPr>
          <p:cNvPr id="13" name="Graphic 12">
            <a:extLst>
              <a:ext uri="{FF2B5EF4-FFF2-40B4-BE49-F238E27FC236}">
                <a16:creationId xmlns:a16="http://schemas.microsoft.com/office/drawing/2014/main" id="{E397416B-8366-8001-DE57-D096AF093F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5992" y="4462272"/>
            <a:ext cx="1828800" cy="1828800"/>
          </a:xfrm>
          <a:prstGeom prst="rect">
            <a:avLst/>
          </a:prstGeom>
        </p:spPr>
      </p:pic>
      <p:pic>
        <p:nvPicPr>
          <p:cNvPr id="15" name="Graphic 14">
            <a:extLst>
              <a:ext uri="{FF2B5EF4-FFF2-40B4-BE49-F238E27FC236}">
                <a16:creationId xmlns:a16="http://schemas.microsoft.com/office/drawing/2014/main" id="{0211AD28-23E8-BC27-455A-9584DD3C0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5992" y="2039112"/>
            <a:ext cx="1828800" cy="1828800"/>
          </a:xfrm>
          <a:prstGeom prst="rect">
            <a:avLst/>
          </a:prstGeom>
        </p:spPr>
      </p:pic>
      <p:pic>
        <p:nvPicPr>
          <p:cNvPr id="17" name="Graphic 16">
            <a:extLst>
              <a:ext uri="{FF2B5EF4-FFF2-40B4-BE49-F238E27FC236}">
                <a16:creationId xmlns:a16="http://schemas.microsoft.com/office/drawing/2014/main" id="{4E6E92FF-2C85-C2D4-392C-DF18633900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9912" y="4462272"/>
            <a:ext cx="1828800" cy="1828800"/>
          </a:xfrm>
          <a:prstGeom prst="rect">
            <a:avLst/>
          </a:prstGeom>
        </p:spPr>
      </p:pic>
      <p:pic>
        <p:nvPicPr>
          <p:cNvPr id="19" name="Graphic 18">
            <a:extLst>
              <a:ext uri="{FF2B5EF4-FFF2-40B4-BE49-F238E27FC236}">
                <a16:creationId xmlns:a16="http://schemas.microsoft.com/office/drawing/2014/main" id="{028C88EC-790F-713A-3C68-157C10ABF5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912" y="2039112"/>
            <a:ext cx="1828800" cy="1828800"/>
          </a:xfrm>
          <a:prstGeom prst="rect">
            <a:avLst/>
          </a:prstGeom>
        </p:spPr>
      </p:pic>
      <p:sp>
        <p:nvSpPr>
          <p:cNvPr id="22" name="Title 1">
            <a:extLst>
              <a:ext uri="{FF2B5EF4-FFF2-40B4-BE49-F238E27FC236}">
                <a16:creationId xmlns:a16="http://schemas.microsoft.com/office/drawing/2014/main" id="{1E357D1C-D68D-3BDF-B1C0-A9CA4164199B}"/>
              </a:ext>
            </a:extLst>
          </p:cNvPr>
          <p:cNvSpPr txBox="1">
            <a:spLocks/>
          </p:cNvSpPr>
          <p:nvPr/>
        </p:nvSpPr>
        <p:spPr>
          <a:xfrm>
            <a:off x="3887724" y="574202"/>
            <a:ext cx="4416552" cy="870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Internet of Things</a:t>
            </a:r>
          </a:p>
        </p:txBody>
      </p:sp>
    </p:spTree>
    <p:extLst>
      <p:ext uri="{BB962C8B-B14F-4D97-AF65-F5344CB8AC3E}">
        <p14:creationId xmlns:p14="http://schemas.microsoft.com/office/powerpoint/2010/main" val="20440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C3E2A-EBE8-FF41-93A0-2449C7C8D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190500"/>
            <a:ext cx="61087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3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ACEC192-F0DB-2BC2-2D7E-1CA30E4D0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190500"/>
            <a:ext cx="61087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69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6DCA0-217B-07D9-10F2-3EB71C0B6F99}"/>
              </a:ext>
            </a:extLst>
          </p:cNvPr>
          <p:cNvSpPr txBox="1"/>
          <p:nvPr/>
        </p:nvSpPr>
        <p:spPr>
          <a:xfrm>
            <a:off x="108607" y="2922161"/>
            <a:ext cx="3241080" cy="369332"/>
          </a:xfrm>
          <a:prstGeom prst="rect">
            <a:avLst/>
          </a:prstGeom>
          <a:noFill/>
        </p:spPr>
        <p:txBody>
          <a:bodyPr wrap="none" rtlCol="0">
            <a:spAutoFit/>
          </a:bodyPr>
          <a:lstStyle/>
          <a:p>
            <a:r>
              <a:rPr lang="en-US" dirty="0"/>
              <a:t>Mention the log and clear it up!!</a:t>
            </a:r>
          </a:p>
        </p:txBody>
      </p:sp>
      <p:sp>
        <p:nvSpPr>
          <p:cNvPr id="3" name="TextBox 2">
            <a:extLst>
              <a:ext uri="{FF2B5EF4-FFF2-40B4-BE49-F238E27FC236}">
                <a16:creationId xmlns:a16="http://schemas.microsoft.com/office/drawing/2014/main" id="{15D72D5A-AA20-06E8-615F-17F6636ED41C}"/>
              </a:ext>
            </a:extLst>
          </p:cNvPr>
          <p:cNvSpPr txBox="1"/>
          <p:nvPr/>
        </p:nvSpPr>
        <p:spPr>
          <a:xfrm>
            <a:off x="108607" y="3429000"/>
            <a:ext cx="3099816" cy="923330"/>
          </a:xfrm>
          <a:prstGeom prst="rect">
            <a:avLst/>
          </a:prstGeom>
          <a:noFill/>
        </p:spPr>
        <p:txBody>
          <a:bodyPr wrap="square" rtlCol="0">
            <a:spAutoFit/>
          </a:bodyPr>
          <a:lstStyle/>
          <a:p>
            <a:r>
              <a:rPr lang="en-US" dirty="0"/>
              <a:t>In order to visualize this better</a:t>
            </a:r>
          </a:p>
          <a:p>
            <a:r>
              <a:rPr lang="en-US" dirty="0"/>
              <a:t>Log x axis, with out being squeezed and visualize better</a:t>
            </a:r>
          </a:p>
        </p:txBody>
      </p:sp>
      <p:pic>
        <p:nvPicPr>
          <p:cNvPr id="8194" name="Picture 2">
            <a:extLst>
              <a:ext uri="{FF2B5EF4-FFF2-40B4-BE49-F238E27FC236}">
                <a16:creationId xmlns:a16="http://schemas.microsoft.com/office/drawing/2014/main" id="{8D29A46F-9586-E31D-974B-E06D77D43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165100"/>
            <a:ext cx="6108700" cy="652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1B1A611-C336-E1EA-9C16-7464D4573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2738"/>
            <a:ext cx="12192000" cy="623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270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393D7E-BA38-A2B0-93BE-00FFE9B9480C}"/>
              </a:ext>
            </a:extLst>
          </p:cNvPr>
          <p:cNvSpPr txBox="1"/>
          <p:nvPr/>
        </p:nvSpPr>
        <p:spPr>
          <a:xfrm>
            <a:off x="3657600" y="2505670"/>
            <a:ext cx="5896229" cy="923330"/>
          </a:xfrm>
          <a:prstGeom prst="rect">
            <a:avLst/>
          </a:prstGeom>
          <a:noFill/>
        </p:spPr>
        <p:txBody>
          <a:bodyPr wrap="none" rtlCol="0">
            <a:spAutoFit/>
          </a:bodyPr>
          <a:lstStyle/>
          <a:p>
            <a:r>
              <a:rPr lang="en-US" dirty="0"/>
              <a:t>Leads us into</a:t>
            </a:r>
          </a:p>
          <a:p>
            <a:endParaRPr lang="en-US" dirty="0"/>
          </a:p>
          <a:p>
            <a:r>
              <a:rPr lang="en-US" dirty="0"/>
              <a:t>MYTH #2 EV Range is really bad, especially in the winter time</a:t>
            </a:r>
          </a:p>
        </p:txBody>
      </p:sp>
      <p:sp>
        <p:nvSpPr>
          <p:cNvPr id="3" name="TextBox 2">
            <a:extLst>
              <a:ext uri="{FF2B5EF4-FFF2-40B4-BE49-F238E27FC236}">
                <a16:creationId xmlns:a16="http://schemas.microsoft.com/office/drawing/2014/main" id="{DC09B396-E5D5-D9A8-EA2F-18F468FA72F8}"/>
              </a:ext>
            </a:extLst>
          </p:cNvPr>
          <p:cNvSpPr txBox="1"/>
          <p:nvPr/>
        </p:nvSpPr>
        <p:spPr>
          <a:xfrm>
            <a:off x="2312894" y="4733365"/>
            <a:ext cx="8964698" cy="369332"/>
          </a:xfrm>
          <a:prstGeom prst="rect">
            <a:avLst/>
          </a:prstGeom>
          <a:noFill/>
        </p:spPr>
        <p:txBody>
          <a:bodyPr wrap="none" rtlCol="0">
            <a:spAutoFit/>
          </a:bodyPr>
          <a:lstStyle/>
          <a:p>
            <a:r>
              <a:rPr lang="en-US" dirty="0"/>
              <a:t>Let’s talk through the temperature part, because we already addressed the range portion of it</a:t>
            </a:r>
          </a:p>
        </p:txBody>
      </p:sp>
    </p:spTree>
    <p:extLst>
      <p:ext uri="{BB962C8B-B14F-4D97-AF65-F5344CB8AC3E}">
        <p14:creationId xmlns:p14="http://schemas.microsoft.com/office/powerpoint/2010/main" val="331085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57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1BDC6A8-C607-E1D3-5BE8-30DC671D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64" y="387858"/>
            <a:ext cx="6223000" cy="6210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43726D-8930-5F49-652B-171764D89BB7}"/>
              </a:ext>
            </a:extLst>
          </p:cNvPr>
          <p:cNvSpPr txBox="1"/>
          <p:nvPr/>
        </p:nvSpPr>
        <p:spPr>
          <a:xfrm>
            <a:off x="7653528" y="235497"/>
            <a:ext cx="3072384" cy="2308324"/>
          </a:xfrm>
          <a:prstGeom prst="rect">
            <a:avLst/>
          </a:prstGeom>
          <a:noFill/>
        </p:spPr>
        <p:txBody>
          <a:bodyPr wrap="square" rtlCol="0">
            <a:spAutoFit/>
          </a:bodyPr>
          <a:lstStyle/>
          <a:p>
            <a:r>
              <a:rPr lang="en-US" dirty="0"/>
              <a:t>When I first did a scatterplot, it looks like SOME visual relationship between higher temperature, and higher efficiency, so let’s go one step further to  break down cool and warm relationships to </a:t>
            </a:r>
            <a:r>
              <a:rPr lang="en-US" dirty="0" err="1"/>
              <a:t>mikWh</a:t>
            </a:r>
            <a:endParaRPr lang="en-US" dirty="0"/>
          </a:p>
        </p:txBody>
      </p:sp>
      <p:sp>
        <p:nvSpPr>
          <p:cNvPr id="4" name="TextBox 3">
            <a:extLst>
              <a:ext uri="{FF2B5EF4-FFF2-40B4-BE49-F238E27FC236}">
                <a16:creationId xmlns:a16="http://schemas.microsoft.com/office/drawing/2014/main" id="{3D839683-CBC4-B702-99DA-7AEA174FF22D}"/>
              </a:ext>
            </a:extLst>
          </p:cNvPr>
          <p:cNvSpPr txBox="1"/>
          <p:nvPr/>
        </p:nvSpPr>
        <p:spPr>
          <a:xfrm>
            <a:off x="8549640" y="2852928"/>
            <a:ext cx="2944368" cy="1477328"/>
          </a:xfrm>
          <a:prstGeom prst="rect">
            <a:avLst/>
          </a:prstGeom>
          <a:noFill/>
        </p:spPr>
        <p:txBody>
          <a:bodyPr wrap="square" rtlCol="0">
            <a:spAutoFit/>
          </a:bodyPr>
          <a:lstStyle/>
          <a:p>
            <a:r>
              <a:rPr lang="en-US" dirty="0"/>
              <a:t>For the entire range, it looks like some relationship, but to get a little more insight, let’s get more specific and segment the data.</a:t>
            </a:r>
          </a:p>
        </p:txBody>
      </p:sp>
      <p:sp>
        <p:nvSpPr>
          <p:cNvPr id="5" name="TextBox 4">
            <a:extLst>
              <a:ext uri="{FF2B5EF4-FFF2-40B4-BE49-F238E27FC236}">
                <a16:creationId xmlns:a16="http://schemas.microsoft.com/office/drawing/2014/main" id="{6FB5EBF5-BB29-2A30-32E6-7DD3D0366D1D}"/>
              </a:ext>
            </a:extLst>
          </p:cNvPr>
          <p:cNvSpPr txBox="1"/>
          <p:nvPr/>
        </p:nvSpPr>
        <p:spPr>
          <a:xfrm>
            <a:off x="9394951" y="4454697"/>
            <a:ext cx="2099057" cy="646331"/>
          </a:xfrm>
          <a:prstGeom prst="rect">
            <a:avLst/>
          </a:prstGeom>
          <a:noFill/>
        </p:spPr>
        <p:txBody>
          <a:bodyPr wrap="square" rtlCol="0">
            <a:spAutoFit/>
          </a:bodyPr>
          <a:lstStyle/>
          <a:p>
            <a:r>
              <a:rPr lang="en-US" dirty="0"/>
              <a:t>Bin the data above 70 and below 40</a:t>
            </a:r>
          </a:p>
        </p:txBody>
      </p:sp>
    </p:spTree>
    <p:extLst>
      <p:ext uri="{BB962C8B-B14F-4D97-AF65-F5344CB8AC3E}">
        <p14:creationId xmlns:p14="http://schemas.microsoft.com/office/powerpoint/2010/main" val="1414801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1984BA15-98B5-348F-13F6-54EE1685D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663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74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74991368-589A-374E-42E1-0173D67A5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663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97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91558D4F-8BE3-CB70-6DAE-DCA1A8A1B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663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773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594CA1-0F6F-F3EF-E979-90C892E48846}"/>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2019 Chevy Bolt (Fully Electric)</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66 kWh Battery (Difficult to switch to this language)</a:t>
            </a:r>
          </a:p>
          <a:p>
            <a:pPr indent="-228600">
              <a:lnSpc>
                <a:spcPct val="90000"/>
              </a:lnSpc>
              <a:spcAft>
                <a:spcPts val="600"/>
              </a:spcAft>
              <a:buFont typeface="Arial" panose="020B0604020202020204" pitchFamily="34" charset="0"/>
              <a:buChar char="•"/>
            </a:pPr>
            <a:r>
              <a:rPr lang="en-US" sz="2200" dirty="0">
                <a:latin typeface="Calibri Light" panose="020F0302020204030204" pitchFamily="34" charset="0"/>
                <a:cs typeface="Calibri Light" panose="020F0302020204030204" pitchFamily="34" charset="0"/>
              </a:rPr>
              <a:t>Subcompact car</a:t>
            </a:r>
          </a:p>
        </p:txBody>
      </p:sp>
      <p:pic>
        <p:nvPicPr>
          <p:cNvPr id="3" name="Picture 2" descr="A picture containing person, outdoor, car, posing&#10;&#10;Description automatically generated">
            <a:extLst>
              <a:ext uri="{FF2B5EF4-FFF2-40B4-BE49-F238E27FC236}">
                <a16:creationId xmlns:a16="http://schemas.microsoft.com/office/drawing/2014/main" id="{C9296C0D-F0A5-79E5-A272-B2A414842155}"/>
              </a:ext>
            </a:extLst>
          </p:cNvPr>
          <p:cNvPicPr>
            <a:picLocks noChangeAspect="1"/>
          </p:cNvPicPr>
          <p:nvPr/>
        </p:nvPicPr>
        <p:blipFill rotWithShape="1">
          <a:blip r:embed="rId3"/>
          <a:srcRect l="5828" r="1894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45777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450937EA-12A0-8615-F5DC-D83689FA0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738"/>
            <a:ext cx="12192000" cy="623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8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DADD5-8121-8BDC-C972-4F95D6A620DC}"/>
              </a:ext>
            </a:extLst>
          </p:cNvPr>
          <p:cNvSpPr txBox="1"/>
          <p:nvPr/>
        </p:nvSpPr>
        <p:spPr>
          <a:xfrm>
            <a:off x="3712464" y="2359152"/>
            <a:ext cx="2843784" cy="2585323"/>
          </a:xfrm>
          <a:prstGeom prst="rect">
            <a:avLst/>
          </a:prstGeom>
          <a:noFill/>
        </p:spPr>
        <p:txBody>
          <a:bodyPr wrap="square" rtlCol="0">
            <a:spAutoFit/>
          </a:bodyPr>
          <a:lstStyle/>
          <a:p>
            <a:r>
              <a:rPr lang="en-US" dirty="0"/>
              <a:t>VISUAL</a:t>
            </a:r>
          </a:p>
          <a:p>
            <a:endParaRPr lang="en-US" dirty="0"/>
          </a:p>
          <a:p>
            <a:r>
              <a:rPr lang="en-US" dirty="0"/>
              <a:t>Scatter plot with three color coded categories, Cold, normal, warm</a:t>
            </a:r>
          </a:p>
          <a:p>
            <a:endParaRPr lang="en-US" dirty="0"/>
          </a:p>
          <a:p>
            <a:r>
              <a:rPr lang="en-US" dirty="0"/>
              <a:t>Try:</a:t>
            </a:r>
          </a:p>
          <a:p>
            <a:r>
              <a:rPr lang="en-US" dirty="0"/>
              <a:t>-Scatter</a:t>
            </a:r>
          </a:p>
          <a:p>
            <a:r>
              <a:rPr lang="en-US" dirty="0"/>
              <a:t>-Box </a:t>
            </a:r>
          </a:p>
        </p:txBody>
      </p:sp>
    </p:spTree>
    <p:extLst>
      <p:ext uri="{BB962C8B-B14F-4D97-AF65-F5344CB8AC3E}">
        <p14:creationId xmlns:p14="http://schemas.microsoft.com/office/powerpoint/2010/main" val="854034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2C56A-E19B-D108-F571-CB2E3431C9C1}"/>
              </a:ext>
            </a:extLst>
          </p:cNvPr>
          <p:cNvSpPr txBox="1"/>
          <p:nvPr/>
        </p:nvSpPr>
        <p:spPr>
          <a:xfrm>
            <a:off x="2244334" y="609059"/>
            <a:ext cx="7089954" cy="646331"/>
          </a:xfrm>
          <a:prstGeom prst="rect">
            <a:avLst/>
          </a:prstGeom>
          <a:noFill/>
        </p:spPr>
        <p:txBody>
          <a:bodyPr wrap="none" rtlCol="0">
            <a:spAutoFit/>
          </a:bodyPr>
          <a:lstStyle/>
          <a:p>
            <a:r>
              <a:rPr lang="en-US" dirty="0"/>
              <a:t>MYTH #2 </a:t>
            </a:r>
            <a:r>
              <a:rPr lang="en-US" sz="1800" dirty="0"/>
              <a:t>Myth#2: An EV’s range is really bad, especially in the wintertime</a:t>
            </a:r>
          </a:p>
          <a:p>
            <a:r>
              <a:rPr lang="en-US" dirty="0"/>
              <a:t>. </a:t>
            </a:r>
          </a:p>
        </p:txBody>
      </p:sp>
      <p:pic>
        <p:nvPicPr>
          <p:cNvPr id="3" name="Picture 2" descr="Five Electrifying MythBusters Episodes | BLUECOLLAR">
            <a:extLst>
              <a:ext uri="{FF2B5EF4-FFF2-40B4-BE49-F238E27FC236}">
                <a16:creationId xmlns:a16="http://schemas.microsoft.com/office/drawing/2014/main" id="{BCB486C3-F3E5-0CF5-3E44-0EBC38BEFC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8" b="67756"/>
          <a:stretch/>
        </p:blipFill>
        <p:spPr bwMode="auto">
          <a:xfrm>
            <a:off x="6324194" y="1112514"/>
            <a:ext cx="2857500" cy="820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7CB8B4-261E-55F9-8E04-8959B25A88D1}"/>
              </a:ext>
            </a:extLst>
          </p:cNvPr>
          <p:cNvSpPr txBox="1"/>
          <p:nvPr/>
        </p:nvSpPr>
        <p:spPr>
          <a:xfrm>
            <a:off x="1048871" y="2675965"/>
            <a:ext cx="5224892" cy="369332"/>
          </a:xfrm>
          <a:prstGeom prst="rect">
            <a:avLst/>
          </a:prstGeom>
          <a:noFill/>
        </p:spPr>
        <p:txBody>
          <a:bodyPr wrap="none" rtlCol="0">
            <a:spAutoFit/>
          </a:bodyPr>
          <a:lstStyle/>
          <a:p>
            <a:r>
              <a:rPr lang="en-US" dirty="0"/>
              <a:t>But how much of a degradation are we talking about?</a:t>
            </a:r>
          </a:p>
        </p:txBody>
      </p:sp>
      <p:sp>
        <p:nvSpPr>
          <p:cNvPr id="5" name="TextBox 4">
            <a:extLst>
              <a:ext uri="{FF2B5EF4-FFF2-40B4-BE49-F238E27FC236}">
                <a16:creationId xmlns:a16="http://schemas.microsoft.com/office/drawing/2014/main" id="{FDCDB5C1-39EF-E946-C9F8-7262A83C5D47}"/>
              </a:ext>
            </a:extLst>
          </p:cNvPr>
          <p:cNvSpPr txBox="1"/>
          <p:nvPr/>
        </p:nvSpPr>
        <p:spPr>
          <a:xfrm>
            <a:off x="1250576" y="3617259"/>
            <a:ext cx="3230756" cy="646331"/>
          </a:xfrm>
          <a:prstGeom prst="rect">
            <a:avLst/>
          </a:prstGeom>
          <a:noFill/>
        </p:spPr>
        <p:txBody>
          <a:bodyPr wrap="none" rtlCol="0">
            <a:spAutoFit/>
          </a:bodyPr>
          <a:lstStyle/>
          <a:p>
            <a:r>
              <a:rPr lang="en-US" dirty="0"/>
              <a:t>If the battery is charged to 100%</a:t>
            </a:r>
          </a:p>
          <a:p>
            <a:endParaRPr lang="en-US" dirty="0"/>
          </a:p>
        </p:txBody>
      </p:sp>
      <p:pic>
        <p:nvPicPr>
          <p:cNvPr id="6" name="Picture 5">
            <a:extLst>
              <a:ext uri="{FF2B5EF4-FFF2-40B4-BE49-F238E27FC236}">
                <a16:creationId xmlns:a16="http://schemas.microsoft.com/office/drawing/2014/main" id="{D87581AE-65C1-270A-030A-DE5356215556}"/>
              </a:ext>
            </a:extLst>
          </p:cNvPr>
          <p:cNvPicPr>
            <a:picLocks noChangeAspect="1"/>
          </p:cNvPicPr>
          <p:nvPr/>
        </p:nvPicPr>
        <p:blipFill>
          <a:blip r:embed="rId3"/>
          <a:stretch>
            <a:fillRect/>
          </a:stretch>
        </p:blipFill>
        <p:spPr>
          <a:xfrm>
            <a:off x="1408205" y="3977839"/>
            <a:ext cx="1751853" cy="916667"/>
          </a:xfrm>
          <a:prstGeom prst="rect">
            <a:avLst/>
          </a:prstGeom>
        </p:spPr>
      </p:pic>
      <p:sp>
        <p:nvSpPr>
          <p:cNvPr id="7" name="TextBox 6">
            <a:extLst>
              <a:ext uri="{FF2B5EF4-FFF2-40B4-BE49-F238E27FC236}">
                <a16:creationId xmlns:a16="http://schemas.microsoft.com/office/drawing/2014/main" id="{DB05EA05-A0F3-FDE9-F7F1-B4D0686242F2}"/>
              </a:ext>
            </a:extLst>
          </p:cNvPr>
          <p:cNvSpPr txBox="1"/>
          <p:nvPr/>
        </p:nvSpPr>
        <p:spPr>
          <a:xfrm>
            <a:off x="6087052" y="3628038"/>
            <a:ext cx="3247236" cy="369332"/>
          </a:xfrm>
          <a:prstGeom prst="rect">
            <a:avLst/>
          </a:prstGeom>
          <a:noFill/>
        </p:spPr>
        <p:txBody>
          <a:bodyPr wrap="none" rtlCol="0">
            <a:spAutoFit/>
          </a:bodyPr>
          <a:lstStyle/>
          <a:p>
            <a:r>
              <a:rPr lang="en-US" dirty="0"/>
              <a:t>70 miles lost in the winter time!!</a:t>
            </a:r>
          </a:p>
        </p:txBody>
      </p:sp>
      <p:sp>
        <p:nvSpPr>
          <p:cNvPr id="8" name="TextBox 7">
            <a:extLst>
              <a:ext uri="{FF2B5EF4-FFF2-40B4-BE49-F238E27FC236}">
                <a16:creationId xmlns:a16="http://schemas.microsoft.com/office/drawing/2014/main" id="{DC3D42A3-6BCB-AACB-A487-23FD2A611F54}"/>
              </a:ext>
            </a:extLst>
          </p:cNvPr>
          <p:cNvSpPr txBox="1"/>
          <p:nvPr/>
        </p:nvSpPr>
        <p:spPr>
          <a:xfrm>
            <a:off x="6087052" y="3888922"/>
            <a:ext cx="5164812" cy="369332"/>
          </a:xfrm>
          <a:prstGeom prst="rect">
            <a:avLst/>
          </a:prstGeom>
          <a:noFill/>
        </p:spPr>
        <p:txBody>
          <a:bodyPr wrap="none" rtlCol="0">
            <a:spAutoFit/>
          </a:bodyPr>
          <a:lstStyle/>
          <a:p>
            <a:r>
              <a:rPr lang="en-US" dirty="0"/>
              <a:t>I’ll say for daily driving it doesn’t make a difference!!!</a:t>
            </a:r>
          </a:p>
        </p:txBody>
      </p:sp>
      <p:sp>
        <p:nvSpPr>
          <p:cNvPr id="9" name="TextBox 8">
            <a:extLst>
              <a:ext uri="{FF2B5EF4-FFF2-40B4-BE49-F238E27FC236}">
                <a16:creationId xmlns:a16="http://schemas.microsoft.com/office/drawing/2014/main" id="{6CD21478-BC24-C2FB-CD02-C12249E5AA68}"/>
              </a:ext>
            </a:extLst>
          </p:cNvPr>
          <p:cNvSpPr txBox="1"/>
          <p:nvPr/>
        </p:nvSpPr>
        <p:spPr>
          <a:xfrm>
            <a:off x="6087052" y="4210779"/>
            <a:ext cx="2351413" cy="369332"/>
          </a:xfrm>
          <a:prstGeom prst="rect">
            <a:avLst/>
          </a:prstGeom>
          <a:noFill/>
        </p:spPr>
        <p:txBody>
          <a:bodyPr wrap="none" rtlCol="0">
            <a:spAutoFit/>
          </a:bodyPr>
          <a:lstStyle/>
          <a:p>
            <a:r>
              <a:rPr lang="en-US" dirty="0"/>
              <a:t>Just on those long trips</a:t>
            </a:r>
          </a:p>
        </p:txBody>
      </p:sp>
      <p:sp>
        <p:nvSpPr>
          <p:cNvPr id="10" name="TextBox 9">
            <a:extLst>
              <a:ext uri="{FF2B5EF4-FFF2-40B4-BE49-F238E27FC236}">
                <a16:creationId xmlns:a16="http://schemas.microsoft.com/office/drawing/2014/main" id="{41BB745D-DF4E-25AA-2366-7A27C075B424}"/>
              </a:ext>
            </a:extLst>
          </p:cNvPr>
          <p:cNvSpPr txBox="1"/>
          <p:nvPr/>
        </p:nvSpPr>
        <p:spPr>
          <a:xfrm>
            <a:off x="4316486" y="4815461"/>
            <a:ext cx="5224892" cy="2031325"/>
          </a:xfrm>
          <a:prstGeom prst="rect">
            <a:avLst/>
          </a:prstGeom>
          <a:noFill/>
        </p:spPr>
        <p:txBody>
          <a:bodyPr wrap="square" rtlCol="0">
            <a:spAutoFit/>
          </a:bodyPr>
          <a:lstStyle/>
          <a:p>
            <a:r>
              <a:rPr lang="en-US" dirty="0"/>
              <a:t>Particularly I’ve found I prefer to only stop ONCE On a road trip, meaning whatever the range is, double it, and that’s the max trip you can make, i.e. in the cold, I could drive 460 miles(</a:t>
            </a:r>
            <a:r>
              <a:rPr lang="en-US" dirty="0" err="1"/>
              <a:t>NYC</a:t>
            </a:r>
            <a:r>
              <a:rPr lang="en-US" dirty="0" err="1">
                <a:sym typeface="Wingdings" pitchFamily="2" charset="2"/>
              </a:rPr>
              <a:t>north</a:t>
            </a:r>
            <a:r>
              <a:rPr lang="en-US" dirty="0">
                <a:sym typeface="Wingdings" pitchFamily="2" charset="2"/>
              </a:rPr>
              <a:t> Carolina</a:t>
            </a:r>
            <a:r>
              <a:rPr lang="en-US" dirty="0"/>
              <a:t>) and in the warm I could drive 600 mi journey.(</a:t>
            </a:r>
            <a:r>
              <a:rPr lang="en-US" dirty="0" err="1"/>
              <a:t>NYC</a:t>
            </a:r>
            <a:r>
              <a:rPr lang="en-US" dirty="0" err="1">
                <a:sym typeface="Wingdings" pitchFamily="2" charset="2"/>
              </a:rPr>
              <a:t>South</a:t>
            </a:r>
            <a:r>
              <a:rPr lang="en-US" dirty="0">
                <a:sym typeface="Wingdings" pitchFamily="2" charset="2"/>
              </a:rPr>
              <a:t> Carolina</a:t>
            </a:r>
            <a:r>
              <a:rPr lang="en-US" dirty="0"/>
              <a:t>). And that’s the longest journey I’d really want to make by car anyway.  </a:t>
            </a:r>
          </a:p>
        </p:txBody>
      </p:sp>
      <p:sp>
        <p:nvSpPr>
          <p:cNvPr id="11" name="TextBox 10">
            <a:extLst>
              <a:ext uri="{FF2B5EF4-FFF2-40B4-BE49-F238E27FC236}">
                <a16:creationId xmlns:a16="http://schemas.microsoft.com/office/drawing/2014/main" id="{87D8B3AB-AE3C-E3D0-F3AF-5E3E883B67B3}"/>
              </a:ext>
            </a:extLst>
          </p:cNvPr>
          <p:cNvSpPr txBox="1"/>
          <p:nvPr/>
        </p:nvSpPr>
        <p:spPr>
          <a:xfrm>
            <a:off x="8827526" y="1255390"/>
            <a:ext cx="2857500" cy="923330"/>
          </a:xfrm>
          <a:prstGeom prst="rect">
            <a:avLst/>
          </a:prstGeom>
          <a:noFill/>
        </p:spPr>
        <p:txBody>
          <a:bodyPr wrap="square" rtlCol="0">
            <a:spAutoFit/>
          </a:bodyPr>
          <a:lstStyle/>
          <a:p>
            <a:r>
              <a:rPr lang="en-US" dirty="0"/>
              <a:t>Confirmed the fact that cold temperatures negatively affect </a:t>
            </a:r>
            <a:r>
              <a:rPr lang="en-US" dirty="0" err="1"/>
              <a:t>effeciency</a:t>
            </a:r>
            <a:endParaRPr lang="en-US" dirty="0"/>
          </a:p>
        </p:txBody>
      </p:sp>
      <p:sp>
        <p:nvSpPr>
          <p:cNvPr id="12" name="TextBox 11">
            <a:extLst>
              <a:ext uri="{FF2B5EF4-FFF2-40B4-BE49-F238E27FC236}">
                <a16:creationId xmlns:a16="http://schemas.microsoft.com/office/drawing/2014/main" id="{EBD5CD8D-9DD5-2990-0237-5B8AEB99575D}"/>
              </a:ext>
            </a:extLst>
          </p:cNvPr>
          <p:cNvSpPr txBox="1"/>
          <p:nvPr/>
        </p:nvSpPr>
        <p:spPr>
          <a:xfrm>
            <a:off x="4316486" y="4550549"/>
            <a:ext cx="2843407" cy="369332"/>
          </a:xfrm>
          <a:prstGeom prst="rect">
            <a:avLst/>
          </a:prstGeom>
          <a:noFill/>
        </p:spPr>
        <p:txBody>
          <a:bodyPr wrap="none" rtlCol="0">
            <a:spAutoFit/>
          </a:bodyPr>
          <a:lstStyle/>
          <a:p>
            <a:r>
              <a:rPr lang="en-US" dirty="0"/>
              <a:t>And talking about Long Trips</a:t>
            </a:r>
          </a:p>
        </p:txBody>
      </p:sp>
      <p:sp>
        <p:nvSpPr>
          <p:cNvPr id="13" name="TextBox 12">
            <a:extLst>
              <a:ext uri="{FF2B5EF4-FFF2-40B4-BE49-F238E27FC236}">
                <a16:creationId xmlns:a16="http://schemas.microsoft.com/office/drawing/2014/main" id="{036C3BBD-4AA0-EDBA-540B-64A4D052195A}"/>
              </a:ext>
            </a:extLst>
          </p:cNvPr>
          <p:cNvSpPr txBox="1"/>
          <p:nvPr/>
        </p:nvSpPr>
        <p:spPr>
          <a:xfrm>
            <a:off x="461370" y="5070420"/>
            <a:ext cx="1175002" cy="369332"/>
          </a:xfrm>
          <a:prstGeom prst="rect">
            <a:avLst/>
          </a:prstGeom>
          <a:noFill/>
        </p:spPr>
        <p:txBody>
          <a:bodyPr wrap="none" rtlCol="0">
            <a:spAutoFit/>
          </a:bodyPr>
          <a:lstStyle/>
          <a:p>
            <a:r>
              <a:rPr lang="en-US" dirty="0"/>
              <a:t>&lt;40 is cold</a:t>
            </a:r>
          </a:p>
        </p:txBody>
      </p:sp>
      <p:sp>
        <p:nvSpPr>
          <p:cNvPr id="14" name="TextBox 13">
            <a:extLst>
              <a:ext uri="{FF2B5EF4-FFF2-40B4-BE49-F238E27FC236}">
                <a16:creationId xmlns:a16="http://schemas.microsoft.com/office/drawing/2014/main" id="{5C94D0D3-9D91-6374-D2B0-F55E9D6FAA89}"/>
              </a:ext>
            </a:extLst>
          </p:cNvPr>
          <p:cNvSpPr txBox="1"/>
          <p:nvPr/>
        </p:nvSpPr>
        <p:spPr>
          <a:xfrm>
            <a:off x="246888" y="5427859"/>
            <a:ext cx="1320233" cy="369332"/>
          </a:xfrm>
          <a:prstGeom prst="rect">
            <a:avLst/>
          </a:prstGeom>
          <a:noFill/>
        </p:spPr>
        <p:txBody>
          <a:bodyPr wrap="none" rtlCol="0">
            <a:spAutoFit/>
          </a:bodyPr>
          <a:lstStyle/>
          <a:p>
            <a:r>
              <a:rPr lang="en-US" dirty="0"/>
              <a:t>&gt;70 is warm</a:t>
            </a:r>
          </a:p>
        </p:txBody>
      </p:sp>
    </p:spTree>
    <p:extLst>
      <p:ext uri="{BB962C8B-B14F-4D97-AF65-F5344CB8AC3E}">
        <p14:creationId xmlns:p14="http://schemas.microsoft.com/office/powerpoint/2010/main" val="1159398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283BF-BA1C-0079-FC38-2F8CB9B29152}"/>
              </a:ext>
            </a:extLst>
          </p:cNvPr>
          <p:cNvSpPr txBox="1"/>
          <p:nvPr/>
        </p:nvSpPr>
        <p:spPr>
          <a:xfrm>
            <a:off x="3106271" y="3087368"/>
            <a:ext cx="5557669" cy="590931"/>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1800" dirty="0"/>
              <a:t>Myth #3: It’ll cost a lot to charge my car at home , maybe even more than just filling up at a gas station</a:t>
            </a:r>
          </a:p>
        </p:txBody>
      </p:sp>
      <p:sp>
        <p:nvSpPr>
          <p:cNvPr id="5" name="TextBox 4">
            <a:extLst>
              <a:ext uri="{FF2B5EF4-FFF2-40B4-BE49-F238E27FC236}">
                <a16:creationId xmlns:a16="http://schemas.microsoft.com/office/drawing/2014/main" id="{833CE109-09FA-4B7E-7102-1D3EE81847D0}"/>
              </a:ext>
            </a:extLst>
          </p:cNvPr>
          <p:cNvSpPr txBox="1"/>
          <p:nvPr/>
        </p:nvSpPr>
        <p:spPr>
          <a:xfrm>
            <a:off x="4421018" y="4461062"/>
            <a:ext cx="2928174" cy="369332"/>
          </a:xfrm>
          <a:prstGeom prst="rect">
            <a:avLst/>
          </a:prstGeom>
          <a:noFill/>
        </p:spPr>
        <p:txBody>
          <a:bodyPr wrap="none" rtlCol="0">
            <a:spAutoFit/>
          </a:bodyPr>
          <a:lstStyle/>
          <a:p>
            <a:r>
              <a:rPr lang="en-US" dirty="0"/>
              <a:t>Let’s talk about cost savings!!</a:t>
            </a:r>
          </a:p>
        </p:txBody>
      </p:sp>
    </p:spTree>
    <p:extLst>
      <p:ext uri="{BB962C8B-B14F-4D97-AF65-F5344CB8AC3E}">
        <p14:creationId xmlns:p14="http://schemas.microsoft.com/office/powerpoint/2010/main" val="1757319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52F10-62D8-32CB-B364-861AFA564350}"/>
              </a:ext>
            </a:extLst>
          </p:cNvPr>
          <p:cNvSpPr txBox="1"/>
          <p:nvPr/>
        </p:nvSpPr>
        <p:spPr>
          <a:xfrm>
            <a:off x="4069492" y="171450"/>
            <a:ext cx="3253946" cy="923330"/>
          </a:xfrm>
          <a:prstGeom prst="rect">
            <a:avLst/>
          </a:prstGeom>
          <a:noFill/>
        </p:spPr>
        <p:txBody>
          <a:bodyPr wrap="square" rtlCol="0">
            <a:spAutoFit/>
          </a:bodyPr>
          <a:lstStyle/>
          <a:p>
            <a:r>
              <a:rPr lang="en-US" dirty="0"/>
              <a:t>New Data Sources</a:t>
            </a:r>
          </a:p>
          <a:p>
            <a:r>
              <a:rPr lang="en-US" dirty="0"/>
              <a:t>Importing electric and gasoline costs for 2022</a:t>
            </a:r>
          </a:p>
        </p:txBody>
      </p:sp>
      <p:sp>
        <p:nvSpPr>
          <p:cNvPr id="3" name="TextBox 2">
            <a:extLst>
              <a:ext uri="{FF2B5EF4-FFF2-40B4-BE49-F238E27FC236}">
                <a16:creationId xmlns:a16="http://schemas.microsoft.com/office/drawing/2014/main" id="{331572C8-FC7D-7E8F-DF55-B4637532E35A}"/>
              </a:ext>
            </a:extLst>
          </p:cNvPr>
          <p:cNvSpPr txBox="1"/>
          <p:nvPr/>
        </p:nvSpPr>
        <p:spPr>
          <a:xfrm>
            <a:off x="1336434" y="1611630"/>
            <a:ext cx="3349763" cy="369332"/>
          </a:xfrm>
          <a:prstGeom prst="rect">
            <a:avLst/>
          </a:prstGeom>
          <a:noFill/>
        </p:spPr>
        <p:txBody>
          <a:bodyPr wrap="none" rtlCol="0">
            <a:spAutoFit/>
          </a:bodyPr>
          <a:lstStyle/>
          <a:p>
            <a:r>
              <a:rPr lang="en-US" dirty="0">
                <a:hlinkClick r:id="rId2"/>
              </a:rPr>
              <a:t>US EIA Weekly Gas Price Averages</a:t>
            </a:r>
            <a:endParaRPr lang="en-US" dirty="0"/>
          </a:p>
        </p:txBody>
      </p:sp>
      <p:sp>
        <p:nvSpPr>
          <p:cNvPr id="4" name="TextBox 3">
            <a:extLst>
              <a:ext uri="{FF2B5EF4-FFF2-40B4-BE49-F238E27FC236}">
                <a16:creationId xmlns:a16="http://schemas.microsoft.com/office/drawing/2014/main" id="{09583750-6DDF-AC98-FE87-8427D176C67F}"/>
              </a:ext>
            </a:extLst>
          </p:cNvPr>
          <p:cNvSpPr txBox="1"/>
          <p:nvPr/>
        </p:nvSpPr>
        <p:spPr>
          <a:xfrm>
            <a:off x="8205505" y="621957"/>
            <a:ext cx="2723887" cy="369332"/>
          </a:xfrm>
          <a:prstGeom prst="rect">
            <a:avLst/>
          </a:prstGeom>
          <a:noFill/>
        </p:spPr>
        <p:txBody>
          <a:bodyPr wrap="none" rtlCol="0">
            <a:spAutoFit/>
          </a:bodyPr>
          <a:lstStyle/>
          <a:p>
            <a:r>
              <a:rPr lang="en-US" dirty="0"/>
              <a:t>My Utility Bills in .pdf Form</a:t>
            </a:r>
          </a:p>
        </p:txBody>
      </p:sp>
      <p:pic>
        <p:nvPicPr>
          <p:cNvPr id="6" name="Picture 5" descr="Graphical user interface, text, application, email&#10;&#10;Description automatically generated">
            <a:extLst>
              <a:ext uri="{FF2B5EF4-FFF2-40B4-BE49-F238E27FC236}">
                <a16:creationId xmlns:a16="http://schemas.microsoft.com/office/drawing/2014/main" id="{5FE7A38E-2BAC-11BE-E52A-7D5EC3DF93D4}"/>
              </a:ext>
            </a:extLst>
          </p:cNvPr>
          <p:cNvPicPr>
            <a:picLocks noChangeAspect="1"/>
          </p:cNvPicPr>
          <p:nvPr/>
        </p:nvPicPr>
        <p:blipFill>
          <a:blip r:embed="rId3"/>
          <a:stretch>
            <a:fillRect/>
          </a:stretch>
        </p:blipFill>
        <p:spPr>
          <a:xfrm>
            <a:off x="6096000" y="1046653"/>
            <a:ext cx="5629945" cy="3956466"/>
          </a:xfrm>
          <a:prstGeom prst="rect">
            <a:avLst/>
          </a:prstGeom>
        </p:spPr>
      </p:pic>
      <p:sp>
        <p:nvSpPr>
          <p:cNvPr id="7" name="Frame 6">
            <a:extLst>
              <a:ext uri="{FF2B5EF4-FFF2-40B4-BE49-F238E27FC236}">
                <a16:creationId xmlns:a16="http://schemas.microsoft.com/office/drawing/2014/main" id="{2D386AD7-0A4E-A802-06AD-590F9E6B82B9}"/>
              </a:ext>
            </a:extLst>
          </p:cNvPr>
          <p:cNvSpPr/>
          <p:nvPr/>
        </p:nvSpPr>
        <p:spPr>
          <a:xfrm>
            <a:off x="6806719" y="2125363"/>
            <a:ext cx="390053"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B794E6D-8EDA-1C12-4BBA-771129274544}"/>
              </a:ext>
            </a:extLst>
          </p:cNvPr>
          <p:cNvSpPr/>
          <p:nvPr/>
        </p:nvSpPr>
        <p:spPr>
          <a:xfrm>
            <a:off x="9582680" y="2199503"/>
            <a:ext cx="34062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AC5AD3FB-881A-BF78-C753-A202FD896BE4}"/>
              </a:ext>
            </a:extLst>
          </p:cNvPr>
          <p:cNvSpPr/>
          <p:nvPr/>
        </p:nvSpPr>
        <p:spPr>
          <a:xfrm>
            <a:off x="8342886" y="1668162"/>
            <a:ext cx="1503596" cy="1647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C7AE7E15-0F12-C88A-8AF8-DC2595A3A7D0}"/>
              </a:ext>
            </a:extLst>
          </p:cNvPr>
          <p:cNvPicPr>
            <a:picLocks noChangeAspect="1"/>
          </p:cNvPicPr>
          <p:nvPr/>
        </p:nvPicPr>
        <p:blipFill>
          <a:blip r:embed="rId4"/>
          <a:stretch>
            <a:fillRect/>
          </a:stretch>
        </p:blipFill>
        <p:spPr>
          <a:xfrm>
            <a:off x="274741" y="2115979"/>
            <a:ext cx="1158446" cy="1716216"/>
          </a:xfrm>
          <a:prstGeom prst="rect">
            <a:avLst/>
          </a:prstGeom>
        </p:spPr>
      </p:pic>
      <p:pic>
        <p:nvPicPr>
          <p:cNvPr id="1026" name="Picture 2">
            <a:extLst>
              <a:ext uri="{FF2B5EF4-FFF2-40B4-BE49-F238E27FC236}">
                <a16:creationId xmlns:a16="http://schemas.microsoft.com/office/drawing/2014/main" id="{19C16B65-9D1E-FD0B-4053-CA6DD8AE4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59" y="3585361"/>
            <a:ext cx="4395271" cy="23143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1DC54C-B334-2AEC-9FFA-B29DDE11B0DB}"/>
              </a:ext>
            </a:extLst>
          </p:cNvPr>
          <p:cNvSpPr txBox="1"/>
          <p:nvPr/>
        </p:nvSpPr>
        <p:spPr>
          <a:xfrm>
            <a:off x="7001745" y="5626681"/>
            <a:ext cx="3304238" cy="369332"/>
          </a:xfrm>
          <a:prstGeom prst="rect">
            <a:avLst/>
          </a:prstGeom>
          <a:noFill/>
        </p:spPr>
        <p:txBody>
          <a:bodyPr wrap="none" rtlCol="0">
            <a:spAutoFit/>
          </a:bodyPr>
          <a:lstStyle/>
          <a:p>
            <a:r>
              <a:rPr lang="en-US" dirty="0"/>
              <a:t>Compound dataset with this data</a:t>
            </a:r>
          </a:p>
        </p:txBody>
      </p:sp>
      <p:sp>
        <p:nvSpPr>
          <p:cNvPr id="12" name="TextBox 11">
            <a:extLst>
              <a:ext uri="{FF2B5EF4-FFF2-40B4-BE49-F238E27FC236}">
                <a16:creationId xmlns:a16="http://schemas.microsoft.com/office/drawing/2014/main" id="{F1249873-3DA8-D1AC-F978-9F0652A20A2E}"/>
              </a:ext>
            </a:extLst>
          </p:cNvPr>
          <p:cNvSpPr txBox="1"/>
          <p:nvPr/>
        </p:nvSpPr>
        <p:spPr>
          <a:xfrm>
            <a:off x="6309360" y="6066688"/>
            <a:ext cx="5182765" cy="369332"/>
          </a:xfrm>
          <a:prstGeom prst="rect">
            <a:avLst/>
          </a:prstGeom>
          <a:noFill/>
        </p:spPr>
        <p:txBody>
          <a:bodyPr wrap="none" rtlCol="0">
            <a:spAutoFit/>
          </a:bodyPr>
          <a:lstStyle/>
          <a:p>
            <a:r>
              <a:rPr lang="en-US" dirty="0"/>
              <a:t>If you have more q’s about this, address it in the Q&amp;A</a:t>
            </a:r>
          </a:p>
        </p:txBody>
      </p:sp>
    </p:spTree>
    <p:extLst>
      <p:ext uri="{BB962C8B-B14F-4D97-AF65-F5344CB8AC3E}">
        <p14:creationId xmlns:p14="http://schemas.microsoft.com/office/powerpoint/2010/main" val="753899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7EBCB-1986-A80D-6F67-052363838FD2}"/>
              </a:ext>
            </a:extLst>
          </p:cNvPr>
          <p:cNvPicPr>
            <a:picLocks noChangeAspect="1"/>
          </p:cNvPicPr>
          <p:nvPr/>
        </p:nvPicPr>
        <p:blipFill>
          <a:blip r:embed="rId2"/>
          <a:stretch>
            <a:fillRect/>
          </a:stretch>
        </p:blipFill>
        <p:spPr>
          <a:xfrm>
            <a:off x="8904588" y="1540991"/>
            <a:ext cx="2933700" cy="2095500"/>
          </a:xfrm>
          <a:prstGeom prst="rect">
            <a:avLst/>
          </a:prstGeom>
        </p:spPr>
      </p:pic>
      <p:sp>
        <p:nvSpPr>
          <p:cNvPr id="4" name="TextBox 3">
            <a:extLst>
              <a:ext uri="{FF2B5EF4-FFF2-40B4-BE49-F238E27FC236}">
                <a16:creationId xmlns:a16="http://schemas.microsoft.com/office/drawing/2014/main" id="{AFA57E06-120D-425E-8252-43237CAF2F3F}"/>
              </a:ext>
            </a:extLst>
          </p:cNvPr>
          <p:cNvSpPr txBox="1"/>
          <p:nvPr/>
        </p:nvSpPr>
        <p:spPr>
          <a:xfrm>
            <a:off x="2792626" y="1433383"/>
            <a:ext cx="4712043" cy="923330"/>
          </a:xfrm>
          <a:prstGeom prst="rect">
            <a:avLst/>
          </a:prstGeom>
          <a:noFill/>
        </p:spPr>
        <p:txBody>
          <a:bodyPr wrap="square" rtlCol="0">
            <a:spAutoFit/>
          </a:bodyPr>
          <a:lstStyle/>
          <a:p>
            <a:r>
              <a:rPr lang="en-US" dirty="0"/>
              <a:t>Quick Assumptions to get some </a:t>
            </a:r>
            <a:r>
              <a:rPr lang="en-US" dirty="0" err="1"/>
              <a:t>comparision</a:t>
            </a:r>
            <a:r>
              <a:rPr lang="en-US" dirty="0"/>
              <a:t>. Our other car is 2005 Toyota Corolla which EPA says 29 MPG combined </a:t>
            </a:r>
            <a:r>
              <a:rPr lang="en-US" dirty="0" err="1"/>
              <a:t>hwy</a:t>
            </a:r>
            <a:r>
              <a:rPr lang="en-US" dirty="0"/>
              <a:t>/city</a:t>
            </a:r>
          </a:p>
        </p:txBody>
      </p:sp>
      <p:sp>
        <p:nvSpPr>
          <p:cNvPr id="5" name="TextBox 4">
            <a:extLst>
              <a:ext uri="{FF2B5EF4-FFF2-40B4-BE49-F238E27FC236}">
                <a16:creationId xmlns:a16="http://schemas.microsoft.com/office/drawing/2014/main" id="{25DF583E-D8B5-A658-49AA-606761C9C044}"/>
              </a:ext>
            </a:extLst>
          </p:cNvPr>
          <p:cNvSpPr txBox="1"/>
          <p:nvPr/>
        </p:nvSpPr>
        <p:spPr>
          <a:xfrm>
            <a:off x="2834640" y="603504"/>
            <a:ext cx="2470100" cy="369332"/>
          </a:xfrm>
          <a:prstGeom prst="rect">
            <a:avLst/>
          </a:prstGeom>
          <a:noFill/>
        </p:spPr>
        <p:txBody>
          <a:bodyPr wrap="none" rtlCol="0">
            <a:spAutoFit/>
          </a:bodyPr>
          <a:lstStyle/>
          <a:p>
            <a:r>
              <a:rPr lang="en-US" dirty="0"/>
              <a:t>Get data at the trip level</a:t>
            </a:r>
          </a:p>
        </p:txBody>
      </p:sp>
    </p:spTree>
    <p:extLst>
      <p:ext uri="{BB962C8B-B14F-4D97-AF65-F5344CB8AC3E}">
        <p14:creationId xmlns:p14="http://schemas.microsoft.com/office/powerpoint/2010/main" val="1118277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FF55D7-1C62-9688-3D68-81C82003F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9690"/>
            <a:ext cx="9747504" cy="5310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6446E1-AD82-4F7E-C656-44F54CFC2AFC}"/>
              </a:ext>
            </a:extLst>
          </p:cNvPr>
          <p:cNvSpPr txBox="1"/>
          <p:nvPr/>
        </p:nvSpPr>
        <p:spPr>
          <a:xfrm>
            <a:off x="5394960" y="960120"/>
            <a:ext cx="3699667" cy="369332"/>
          </a:xfrm>
          <a:prstGeom prst="rect">
            <a:avLst/>
          </a:prstGeom>
          <a:noFill/>
        </p:spPr>
        <p:txBody>
          <a:bodyPr wrap="none" rtlCol="0">
            <a:spAutoFit/>
          </a:bodyPr>
          <a:lstStyle/>
          <a:p>
            <a:r>
              <a:rPr lang="en-US" dirty="0"/>
              <a:t>2 more graphs leading up to this one!</a:t>
            </a:r>
          </a:p>
        </p:txBody>
      </p:sp>
    </p:spTree>
    <p:extLst>
      <p:ext uri="{BB962C8B-B14F-4D97-AF65-F5344CB8AC3E}">
        <p14:creationId xmlns:p14="http://schemas.microsoft.com/office/powerpoint/2010/main" val="323115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9A0604-3722-B76B-01EF-3327498C892D}"/>
              </a:ext>
            </a:extLst>
          </p:cNvPr>
          <p:cNvSpPr txBox="1"/>
          <p:nvPr/>
        </p:nvSpPr>
        <p:spPr>
          <a:xfrm>
            <a:off x="3813048" y="3244334"/>
            <a:ext cx="6574428" cy="369332"/>
          </a:xfrm>
          <a:prstGeom prst="rect">
            <a:avLst/>
          </a:prstGeom>
          <a:noFill/>
        </p:spPr>
        <p:txBody>
          <a:bodyPr wrap="none" rtlCol="0">
            <a:spAutoFit/>
          </a:bodyPr>
          <a:lstStyle/>
          <a:p>
            <a:r>
              <a:rPr lang="en-US" dirty="0"/>
              <a:t>$1,460.14 Saved this year, by using an electric vehicle instead of gas </a:t>
            </a:r>
          </a:p>
        </p:txBody>
      </p:sp>
      <p:sp>
        <p:nvSpPr>
          <p:cNvPr id="3" name="TextBox 2">
            <a:extLst>
              <a:ext uri="{FF2B5EF4-FFF2-40B4-BE49-F238E27FC236}">
                <a16:creationId xmlns:a16="http://schemas.microsoft.com/office/drawing/2014/main" id="{ED292F7C-7B7F-3B33-E52C-2B510C821F5B}"/>
              </a:ext>
            </a:extLst>
          </p:cNvPr>
          <p:cNvSpPr txBox="1"/>
          <p:nvPr/>
        </p:nvSpPr>
        <p:spPr>
          <a:xfrm>
            <a:off x="3922776" y="1353312"/>
            <a:ext cx="918393" cy="369332"/>
          </a:xfrm>
          <a:prstGeom prst="rect">
            <a:avLst/>
          </a:prstGeom>
          <a:noFill/>
        </p:spPr>
        <p:txBody>
          <a:bodyPr wrap="none" rtlCol="0">
            <a:spAutoFit/>
          </a:bodyPr>
          <a:lstStyle/>
          <a:p>
            <a:r>
              <a:rPr lang="en-US" dirty="0"/>
              <a:t>Myth#3</a:t>
            </a:r>
          </a:p>
        </p:txBody>
      </p:sp>
      <p:sp>
        <p:nvSpPr>
          <p:cNvPr id="5" name="TextBox 4">
            <a:extLst>
              <a:ext uri="{FF2B5EF4-FFF2-40B4-BE49-F238E27FC236}">
                <a16:creationId xmlns:a16="http://schemas.microsoft.com/office/drawing/2014/main" id="{4F88C14A-DE62-3534-ACAC-9687158F388F}"/>
              </a:ext>
            </a:extLst>
          </p:cNvPr>
          <p:cNvSpPr txBox="1"/>
          <p:nvPr/>
        </p:nvSpPr>
        <p:spPr>
          <a:xfrm>
            <a:off x="4658868" y="1353312"/>
            <a:ext cx="6099048" cy="646331"/>
          </a:xfrm>
          <a:prstGeom prst="rect">
            <a:avLst/>
          </a:prstGeom>
          <a:noFill/>
        </p:spPr>
        <p:txBody>
          <a:bodyPr wrap="square">
            <a:spAutoFit/>
          </a:bodyPr>
          <a:lstStyle/>
          <a:p>
            <a:r>
              <a:rPr lang="en-US" sz="1800" dirty="0"/>
              <a:t>It’ll cost a lot to charge my car at home , maybe even more than just filling up at a gas station</a:t>
            </a:r>
            <a:endParaRPr lang="en-US" dirty="0"/>
          </a:p>
        </p:txBody>
      </p:sp>
      <p:pic>
        <p:nvPicPr>
          <p:cNvPr id="6" name="Picture 2" descr="Five Electrifying MythBusters Episodes | BLUECOLLAR">
            <a:extLst>
              <a:ext uri="{FF2B5EF4-FFF2-40B4-BE49-F238E27FC236}">
                <a16:creationId xmlns:a16="http://schemas.microsoft.com/office/drawing/2014/main" id="{AF818038-D04B-7EA0-D64D-97F80ACFA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37" b="38580"/>
          <a:stretch/>
        </p:blipFill>
        <p:spPr bwMode="auto">
          <a:xfrm>
            <a:off x="8551299" y="1802089"/>
            <a:ext cx="2857500" cy="739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66BE95-509B-E722-CF0A-B00B65EB1825}"/>
              </a:ext>
            </a:extLst>
          </p:cNvPr>
          <p:cNvSpPr txBox="1"/>
          <p:nvPr/>
        </p:nvSpPr>
        <p:spPr>
          <a:xfrm>
            <a:off x="5202936" y="3858768"/>
            <a:ext cx="1511952" cy="1200329"/>
          </a:xfrm>
          <a:prstGeom prst="rect">
            <a:avLst/>
          </a:prstGeom>
          <a:noFill/>
        </p:spPr>
        <p:txBody>
          <a:bodyPr wrap="none" rtlCol="0">
            <a:spAutoFit/>
          </a:bodyPr>
          <a:lstStyle/>
          <a:p>
            <a:r>
              <a:rPr lang="en-US" dirty="0"/>
              <a:t>Trips cost avg:</a:t>
            </a:r>
          </a:p>
          <a:p>
            <a:endParaRPr lang="en-US" dirty="0"/>
          </a:p>
          <a:p>
            <a:r>
              <a:rPr lang="en-US" dirty="0"/>
              <a:t>Electric: $0.95</a:t>
            </a:r>
          </a:p>
          <a:p>
            <a:r>
              <a:rPr lang="en-US" dirty="0"/>
              <a:t>Gas: $2.29 </a:t>
            </a:r>
          </a:p>
        </p:txBody>
      </p:sp>
    </p:spTree>
    <p:extLst>
      <p:ext uri="{BB962C8B-B14F-4D97-AF65-F5344CB8AC3E}">
        <p14:creationId xmlns:p14="http://schemas.microsoft.com/office/powerpoint/2010/main" val="1698140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75085D-B2D3-AF57-CAE6-BD8F404C28F5}"/>
              </a:ext>
            </a:extLst>
          </p:cNvPr>
          <p:cNvSpPr txBox="1"/>
          <p:nvPr/>
        </p:nvSpPr>
        <p:spPr>
          <a:xfrm>
            <a:off x="2706624" y="1225296"/>
            <a:ext cx="1300356" cy="369332"/>
          </a:xfrm>
          <a:prstGeom prst="rect">
            <a:avLst/>
          </a:prstGeom>
          <a:noFill/>
        </p:spPr>
        <p:txBody>
          <a:bodyPr wrap="none" rtlCol="0">
            <a:spAutoFit/>
          </a:bodyPr>
          <a:lstStyle/>
          <a:p>
            <a:r>
              <a:rPr lang="en-US" dirty="0"/>
              <a:t>Conclusions</a:t>
            </a:r>
          </a:p>
        </p:txBody>
      </p:sp>
      <p:sp>
        <p:nvSpPr>
          <p:cNvPr id="5" name="TextBox 4">
            <a:extLst>
              <a:ext uri="{FF2B5EF4-FFF2-40B4-BE49-F238E27FC236}">
                <a16:creationId xmlns:a16="http://schemas.microsoft.com/office/drawing/2014/main" id="{9710BE2F-FA04-626D-A124-FDBB8F511D16}"/>
              </a:ext>
            </a:extLst>
          </p:cNvPr>
          <p:cNvSpPr txBox="1"/>
          <p:nvPr/>
        </p:nvSpPr>
        <p:spPr>
          <a:xfrm>
            <a:off x="1280160" y="1594628"/>
            <a:ext cx="918393" cy="923330"/>
          </a:xfrm>
          <a:prstGeom prst="rect">
            <a:avLst/>
          </a:prstGeom>
          <a:noFill/>
        </p:spPr>
        <p:txBody>
          <a:bodyPr wrap="none" rtlCol="0">
            <a:spAutoFit/>
          </a:bodyPr>
          <a:lstStyle/>
          <a:p>
            <a:r>
              <a:rPr lang="en-US" dirty="0"/>
              <a:t>Myth 1:</a:t>
            </a:r>
          </a:p>
          <a:p>
            <a:r>
              <a:rPr lang="en-US" dirty="0"/>
              <a:t>Myth 2:</a:t>
            </a:r>
          </a:p>
          <a:p>
            <a:r>
              <a:rPr lang="en-US" dirty="0"/>
              <a:t>Myth 3:</a:t>
            </a:r>
          </a:p>
        </p:txBody>
      </p:sp>
      <p:sp>
        <p:nvSpPr>
          <p:cNvPr id="6" name="TextBox 5">
            <a:extLst>
              <a:ext uri="{FF2B5EF4-FFF2-40B4-BE49-F238E27FC236}">
                <a16:creationId xmlns:a16="http://schemas.microsoft.com/office/drawing/2014/main" id="{3498791B-3A5C-1A72-57AC-42A7984A4C59}"/>
              </a:ext>
            </a:extLst>
          </p:cNvPr>
          <p:cNvSpPr txBox="1"/>
          <p:nvPr/>
        </p:nvSpPr>
        <p:spPr>
          <a:xfrm>
            <a:off x="3721608" y="3941064"/>
            <a:ext cx="7734040" cy="369332"/>
          </a:xfrm>
          <a:prstGeom prst="rect">
            <a:avLst/>
          </a:prstGeom>
          <a:noFill/>
        </p:spPr>
        <p:txBody>
          <a:bodyPr wrap="none" rtlCol="0">
            <a:spAutoFit/>
          </a:bodyPr>
          <a:lstStyle/>
          <a:p>
            <a:r>
              <a:rPr lang="en-US" dirty="0"/>
              <a:t>Value Proposition: myth3 cost metric, and sales tactics, marketing these numbers</a:t>
            </a:r>
          </a:p>
        </p:txBody>
      </p:sp>
    </p:spTree>
    <p:extLst>
      <p:ext uri="{BB962C8B-B14F-4D97-AF65-F5344CB8AC3E}">
        <p14:creationId xmlns:p14="http://schemas.microsoft.com/office/powerpoint/2010/main" val="2819492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2D6EA9-6F0F-2497-A8A5-D6489AA77581}"/>
              </a:ext>
            </a:extLst>
          </p:cNvPr>
          <p:cNvSpPr txBox="1"/>
          <p:nvPr/>
        </p:nvSpPr>
        <p:spPr>
          <a:xfrm>
            <a:off x="585216" y="2020824"/>
            <a:ext cx="9400032" cy="1477328"/>
          </a:xfrm>
          <a:prstGeom prst="rect">
            <a:avLst/>
          </a:prstGeom>
          <a:noFill/>
        </p:spPr>
        <p:txBody>
          <a:bodyPr wrap="square" rtlCol="0">
            <a:spAutoFit/>
          </a:bodyPr>
          <a:lstStyle/>
          <a:p>
            <a:r>
              <a:rPr lang="en-US" dirty="0"/>
              <a:t>Private Data Set:</a:t>
            </a:r>
          </a:p>
          <a:p>
            <a:r>
              <a:rPr lang="en-US" dirty="0"/>
              <a:t>Becoming more and more accessible. Entering a new error of data collection. Our lives our FILLED with Data. Apple watch and fitness data, car data, travel data, etc. Self collected data through sensor. Growth of IOT. The past 10 years of tech. It used to happen at gov level, then corporate, than individual</a:t>
            </a:r>
          </a:p>
        </p:txBody>
      </p:sp>
    </p:spTree>
    <p:extLst>
      <p:ext uri="{BB962C8B-B14F-4D97-AF65-F5344CB8AC3E}">
        <p14:creationId xmlns:p14="http://schemas.microsoft.com/office/powerpoint/2010/main" val="285630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ar driving on a road&#10;&#10;Description automatically generated with medium confidence">
            <a:extLst>
              <a:ext uri="{FF2B5EF4-FFF2-40B4-BE49-F238E27FC236}">
                <a16:creationId xmlns:a16="http://schemas.microsoft.com/office/drawing/2014/main" id="{022FA33A-21EF-49D2-12D2-FCAB4DF049B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48201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685C1-3F98-DFFD-94DD-86DE62B08394}"/>
              </a:ext>
            </a:extLst>
          </p:cNvPr>
          <p:cNvSpPr txBox="1"/>
          <p:nvPr/>
        </p:nvSpPr>
        <p:spPr>
          <a:xfrm>
            <a:off x="4535765" y="416858"/>
            <a:ext cx="3120470" cy="369332"/>
          </a:xfrm>
          <a:prstGeom prst="rect">
            <a:avLst/>
          </a:prstGeom>
          <a:noFill/>
        </p:spPr>
        <p:txBody>
          <a:bodyPr wrap="none" rtlCol="0">
            <a:spAutoFit/>
          </a:bodyPr>
          <a:lstStyle/>
          <a:p>
            <a:r>
              <a:rPr lang="en-US" dirty="0"/>
              <a:t>Notes and ideas about RANGE. </a:t>
            </a:r>
          </a:p>
        </p:txBody>
      </p:sp>
      <p:pic>
        <p:nvPicPr>
          <p:cNvPr id="4" name="Picture 3" descr="A red car in a garage&#10;&#10;Description automatically generated with medium confidence">
            <a:extLst>
              <a:ext uri="{FF2B5EF4-FFF2-40B4-BE49-F238E27FC236}">
                <a16:creationId xmlns:a16="http://schemas.microsoft.com/office/drawing/2014/main" id="{3C4C3741-6CED-644C-6F51-730188FABB03}"/>
              </a:ext>
            </a:extLst>
          </p:cNvPr>
          <p:cNvPicPr>
            <a:picLocks noChangeAspect="1"/>
          </p:cNvPicPr>
          <p:nvPr/>
        </p:nvPicPr>
        <p:blipFill>
          <a:blip r:embed="rId2"/>
          <a:stretch>
            <a:fillRect/>
          </a:stretch>
        </p:blipFill>
        <p:spPr>
          <a:xfrm>
            <a:off x="726142" y="1264022"/>
            <a:ext cx="3570194" cy="4760259"/>
          </a:xfrm>
          <a:prstGeom prst="rect">
            <a:avLst/>
          </a:prstGeom>
        </p:spPr>
      </p:pic>
      <p:pic>
        <p:nvPicPr>
          <p:cNvPr id="6" name="Picture 5" descr="A car parked in a parking lot&#10;&#10;Description automatically generated with medium confidence">
            <a:extLst>
              <a:ext uri="{FF2B5EF4-FFF2-40B4-BE49-F238E27FC236}">
                <a16:creationId xmlns:a16="http://schemas.microsoft.com/office/drawing/2014/main" id="{09B5625B-EC65-084D-C5AE-4AB1321F9C3C}"/>
              </a:ext>
            </a:extLst>
          </p:cNvPr>
          <p:cNvPicPr>
            <a:picLocks noChangeAspect="1"/>
          </p:cNvPicPr>
          <p:nvPr/>
        </p:nvPicPr>
        <p:blipFill>
          <a:blip r:embed="rId3"/>
          <a:stretch>
            <a:fillRect/>
          </a:stretch>
        </p:blipFill>
        <p:spPr>
          <a:xfrm>
            <a:off x="7774641" y="1264022"/>
            <a:ext cx="3570194" cy="4760259"/>
          </a:xfrm>
          <a:prstGeom prst="rect">
            <a:avLst/>
          </a:prstGeom>
        </p:spPr>
      </p:pic>
      <p:sp>
        <p:nvSpPr>
          <p:cNvPr id="7" name="TextBox 6">
            <a:extLst>
              <a:ext uri="{FF2B5EF4-FFF2-40B4-BE49-F238E27FC236}">
                <a16:creationId xmlns:a16="http://schemas.microsoft.com/office/drawing/2014/main" id="{D4B8E3A3-388A-71E0-9F96-D2129BA93111}"/>
              </a:ext>
            </a:extLst>
          </p:cNvPr>
          <p:cNvSpPr txBox="1"/>
          <p:nvPr/>
        </p:nvSpPr>
        <p:spPr>
          <a:xfrm>
            <a:off x="4602982" y="3459485"/>
            <a:ext cx="3358163" cy="369332"/>
          </a:xfrm>
          <a:prstGeom prst="rect">
            <a:avLst/>
          </a:prstGeom>
          <a:noFill/>
        </p:spPr>
        <p:txBody>
          <a:bodyPr wrap="none" rtlCol="0">
            <a:spAutoFit/>
          </a:bodyPr>
          <a:lstStyle/>
          <a:p>
            <a:r>
              <a:rPr lang="en-US" dirty="0"/>
              <a:t>Lifestyle is different than a gas car</a:t>
            </a:r>
          </a:p>
        </p:txBody>
      </p:sp>
      <p:sp>
        <p:nvSpPr>
          <p:cNvPr id="3" name="TextBox 2">
            <a:extLst>
              <a:ext uri="{FF2B5EF4-FFF2-40B4-BE49-F238E27FC236}">
                <a16:creationId xmlns:a16="http://schemas.microsoft.com/office/drawing/2014/main" id="{62A9090B-6371-08B2-A14F-4F199972FEC2}"/>
              </a:ext>
            </a:extLst>
          </p:cNvPr>
          <p:cNvSpPr txBox="1"/>
          <p:nvPr/>
        </p:nvSpPr>
        <p:spPr>
          <a:xfrm>
            <a:off x="5208257" y="2395728"/>
            <a:ext cx="1775486" cy="369332"/>
          </a:xfrm>
          <a:prstGeom prst="rect">
            <a:avLst/>
          </a:prstGeom>
          <a:noFill/>
        </p:spPr>
        <p:txBody>
          <a:bodyPr wrap="none" rtlCol="0">
            <a:spAutoFit/>
          </a:bodyPr>
          <a:lstStyle/>
          <a:p>
            <a:r>
              <a:rPr lang="en-US" dirty="0"/>
              <a:t>Three myths: yes</a:t>
            </a:r>
          </a:p>
        </p:txBody>
      </p:sp>
      <p:sp>
        <p:nvSpPr>
          <p:cNvPr id="5" name="TextBox 4">
            <a:extLst>
              <a:ext uri="{FF2B5EF4-FFF2-40B4-BE49-F238E27FC236}">
                <a16:creationId xmlns:a16="http://schemas.microsoft.com/office/drawing/2014/main" id="{96AE6B73-18EE-912A-30FE-92C7C1BBE6E9}"/>
              </a:ext>
            </a:extLst>
          </p:cNvPr>
          <p:cNvSpPr txBox="1"/>
          <p:nvPr/>
        </p:nvSpPr>
        <p:spPr>
          <a:xfrm>
            <a:off x="5733288" y="2916936"/>
            <a:ext cx="681597" cy="369332"/>
          </a:xfrm>
          <a:prstGeom prst="rect">
            <a:avLst/>
          </a:prstGeom>
          <a:noFill/>
        </p:spPr>
        <p:txBody>
          <a:bodyPr wrap="none" rtlCol="0">
            <a:spAutoFit/>
          </a:bodyPr>
          <a:lstStyle/>
          <a:p>
            <a:r>
              <a:rPr lang="en-US" dirty="0"/>
              <a:t>But…</a:t>
            </a:r>
          </a:p>
        </p:txBody>
      </p:sp>
    </p:spTree>
    <p:extLst>
      <p:ext uri="{BB962C8B-B14F-4D97-AF65-F5344CB8AC3E}">
        <p14:creationId xmlns:p14="http://schemas.microsoft.com/office/powerpoint/2010/main" val="1071217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169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6">
            <a:extLst>
              <a:ext uri="{FF2B5EF4-FFF2-40B4-BE49-F238E27FC236}">
                <a16:creationId xmlns:a16="http://schemas.microsoft.com/office/drawing/2014/main" id="{E9B9D824-F10D-AC1C-C5B8-1918B7D9C87A}"/>
              </a:ext>
            </a:extLst>
          </p:cNvPr>
          <p:cNvPicPr>
            <a:picLocks noChangeAspect="1"/>
          </p:cNvPicPr>
          <p:nvPr/>
        </p:nvPicPr>
        <p:blipFill rotWithShape="1">
          <a:blip r:embed="rId2">
            <a:alphaModFix amt="35000"/>
          </a:blip>
          <a:srcRect t="6139" b="37611"/>
          <a:stretch/>
        </p:blipFill>
        <p:spPr>
          <a:xfrm>
            <a:off x="20" y="1"/>
            <a:ext cx="12191980" cy="6857999"/>
          </a:xfrm>
          <a:prstGeom prst="rect">
            <a:avLst/>
          </a:prstGeom>
        </p:spPr>
      </p:pic>
      <p:sp>
        <p:nvSpPr>
          <p:cNvPr id="3" name="TextBox 2">
            <a:extLst>
              <a:ext uri="{FF2B5EF4-FFF2-40B4-BE49-F238E27FC236}">
                <a16:creationId xmlns:a16="http://schemas.microsoft.com/office/drawing/2014/main" id="{6800CC80-B226-3DB9-6589-50FAA810EF1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Bef>
                <a:spcPts val="0"/>
              </a:spcBef>
              <a:spcAft>
                <a:spcPts val="600"/>
              </a:spcAft>
              <a:buFont typeface="Arial" panose="020B0604020202020204" pitchFamily="34" charset="0"/>
              <a:buChar char="•"/>
            </a:pPr>
            <a:r>
              <a:rPr lang="en-US" sz="2000" b="0" i="0" u="none" strike="noStrike">
                <a:solidFill>
                  <a:srgbClr val="FFFFFF"/>
                </a:solidFill>
                <a:effectLst/>
              </a:rPr>
              <a:t>"Data isn’t units of information. Data is a story about human behavior - about real people's wants, needs, goals and fears. Never let the numbers, platforms, charts and methodologies cloud your vision. Our real job with data is to better understand these very human stories, so we can better serve these people. Every goal your business has is directly tied to your success in understanding and serving people."</a:t>
            </a:r>
            <a:endParaRPr lang="en-US" sz="2000" b="0">
              <a:solidFill>
                <a:srgbClr val="FFFFFF"/>
              </a:solidFill>
              <a:effectLst/>
            </a:endParaRPr>
          </a:p>
          <a:p>
            <a:pPr indent="-228600">
              <a:lnSpc>
                <a:spcPct val="90000"/>
              </a:lnSpc>
              <a:spcBef>
                <a:spcPts val="0"/>
              </a:spcBef>
              <a:spcAft>
                <a:spcPts val="600"/>
              </a:spcAft>
              <a:buFont typeface="Arial" panose="020B0604020202020204" pitchFamily="34" charset="0"/>
              <a:buChar char="•"/>
            </a:pPr>
            <a:r>
              <a:rPr lang="en-US" sz="2000" b="0" i="0" u="none" strike="noStrike">
                <a:solidFill>
                  <a:srgbClr val="FFFFFF"/>
                </a:solidFill>
                <a:effectLst/>
              </a:rPr>
              <a:t>~ Daniel Burstein</a:t>
            </a:r>
            <a:endParaRPr lang="en-US" sz="2000" b="0">
              <a:solidFill>
                <a:srgbClr val="FFFFFF"/>
              </a:solidFill>
              <a:effectLst/>
            </a:endParaRPr>
          </a:p>
          <a:p>
            <a:pPr indent="-228600">
              <a:lnSpc>
                <a:spcPct val="90000"/>
              </a:lnSpc>
              <a:spcAft>
                <a:spcPts val="600"/>
              </a:spcAft>
              <a:buFont typeface="Arial" panose="020B0604020202020204" pitchFamily="34" charset="0"/>
              <a:buChar char="•"/>
            </a:pPr>
            <a:br>
              <a:rPr lang="en-US" sz="2000">
                <a:solidFill>
                  <a:srgbClr val="FFFFFF"/>
                </a:solidFill>
              </a:rPr>
            </a:br>
            <a:endParaRPr lang="en-US" sz="2000">
              <a:solidFill>
                <a:srgbClr val="FFFFFF"/>
              </a:solidFill>
            </a:endParaRPr>
          </a:p>
        </p:txBody>
      </p:sp>
    </p:spTree>
    <p:extLst>
      <p:ext uri="{BB962C8B-B14F-4D97-AF65-F5344CB8AC3E}">
        <p14:creationId xmlns:p14="http://schemas.microsoft.com/office/powerpoint/2010/main" val="197252444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07AC8C5-7107-D74E-2E52-57B3DB4E0729}"/>
              </a:ext>
            </a:extLst>
          </p:cNvPr>
          <p:cNvPicPr>
            <a:picLocks noChangeAspect="1"/>
          </p:cNvPicPr>
          <p:nvPr/>
        </p:nvPicPr>
        <p:blipFill rotWithShape="1">
          <a:blip r:embed="rId2"/>
          <a:srcRect t="7013"/>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4" name="TextBox 3">
            <a:extLst>
              <a:ext uri="{FF2B5EF4-FFF2-40B4-BE49-F238E27FC236}">
                <a16:creationId xmlns:a16="http://schemas.microsoft.com/office/drawing/2014/main" id="{F63F9EBA-0B47-086A-F2C6-E1F083C4A997}"/>
              </a:ext>
            </a:extLst>
          </p:cNvPr>
          <p:cNvSpPr txBox="1"/>
          <p:nvPr/>
        </p:nvSpPr>
        <p:spPr>
          <a:xfrm>
            <a:off x="18365" y="1210235"/>
            <a:ext cx="3113929" cy="2862322"/>
          </a:xfrm>
          <a:prstGeom prst="rect">
            <a:avLst/>
          </a:prstGeom>
          <a:noFill/>
        </p:spPr>
        <p:txBody>
          <a:bodyPr wrap="none" rtlCol="0">
            <a:spAutoFit/>
          </a:bodyPr>
          <a:lstStyle/>
          <a:p>
            <a:r>
              <a:rPr lang="en-US" dirty="0"/>
              <a:t>For the Future:</a:t>
            </a:r>
          </a:p>
          <a:p>
            <a:endParaRPr lang="en-US" dirty="0"/>
          </a:p>
          <a:p>
            <a:r>
              <a:rPr lang="en-US" dirty="0"/>
              <a:t>My device doesn’t collect GPS</a:t>
            </a:r>
          </a:p>
          <a:p>
            <a:endParaRPr lang="en-US" dirty="0"/>
          </a:p>
          <a:p>
            <a:r>
              <a:rPr lang="en-US" dirty="0"/>
              <a:t>I could collect GPS data</a:t>
            </a:r>
          </a:p>
          <a:p>
            <a:r>
              <a:rPr lang="en-US" dirty="0"/>
              <a:t>Or merge my google maps data</a:t>
            </a:r>
          </a:p>
          <a:p>
            <a:r>
              <a:rPr lang="en-US" dirty="0"/>
              <a:t>And collect data on elevation</a:t>
            </a:r>
          </a:p>
          <a:p>
            <a:r>
              <a:rPr lang="en-US" dirty="0"/>
              <a:t> changes</a:t>
            </a:r>
          </a:p>
          <a:p>
            <a:r>
              <a:rPr lang="en-US" dirty="0"/>
              <a:t>Etc.</a:t>
            </a:r>
          </a:p>
          <a:p>
            <a:r>
              <a:rPr lang="en-US" dirty="0"/>
              <a:t>  </a:t>
            </a:r>
          </a:p>
        </p:txBody>
      </p:sp>
      <p:sp>
        <p:nvSpPr>
          <p:cNvPr id="5" name="TextBox 4">
            <a:extLst>
              <a:ext uri="{FF2B5EF4-FFF2-40B4-BE49-F238E27FC236}">
                <a16:creationId xmlns:a16="http://schemas.microsoft.com/office/drawing/2014/main" id="{512A9DEB-E341-D167-B782-1200CB99B23B}"/>
              </a:ext>
            </a:extLst>
          </p:cNvPr>
          <p:cNvSpPr txBox="1"/>
          <p:nvPr/>
        </p:nvSpPr>
        <p:spPr>
          <a:xfrm>
            <a:off x="5507377" y="2090749"/>
            <a:ext cx="3159198" cy="369332"/>
          </a:xfrm>
          <a:prstGeom prst="rect">
            <a:avLst/>
          </a:prstGeom>
          <a:noFill/>
        </p:spPr>
        <p:txBody>
          <a:bodyPr wrap="none" rtlCol="0">
            <a:spAutoFit/>
          </a:bodyPr>
          <a:lstStyle/>
          <a:p>
            <a:r>
              <a:rPr lang="en-US" dirty="0"/>
              <a:t>This is my google maps timeline</a:t>
            </a:r>
          </a:p>
        </p:txBody>
      </p:sp>
      <p:sp>
        <p:nvSpPr>
          <p:cNvPr id="3" name="TextBox 2">
            <a:extLst>
              <a:ext uri="{FF2B5EF4-FFF2-40B4-BE49-F238E27FC236}">
                <a16:creationId xmlns:a16="http://schemas.microsoft.com/office/drawing/2014/main" id="{7B1F1E2C-522A-8568-3028-E9437349D85E}"/>
              </a:ext>
            </a:extLst>
          </p:cNvPr>
          <p:cNvSpPr txBox="1"/>
          <p:nvPr/>
        </p:nvSpPr>
        <p:spPr>
          <a:xfrm>
            <a:off x="-15410" y="3803284"/>
            <a:ext cx="2432961" cy="923330"/>
          </a:xfrm>
          <a:prstGeom prst="rect">
            <a:avLst/>
          </a:prstGeom>
          <a:noFill/>
        </p:spPr>
        <p:txBody>
          <a:bodyPr wrap="square" rtlCol="0">
            <a:spAutoFit/>
          </a:bodyPr>
          <a:lstStyle/>
          <a:p>
            <a:r>
              <a:rPr lang="en-US" dirty="0"/>
              <a:t>Also pull in my charging data from outside my home </a:t>
            </a:r>
          </a:p>
        </p:txBody>
      </p:sp>
      <p:sp>
        <p:nvSpPr>
          <p:cNvPr id="6" name="TextBox 5">
            <a:extLst>
              <a:ext uri="{FF2B5EF4-FFF2-40B4-BE49-F238E27FC236}">
                <a16:creationId xmlns:a16="http://schemas.microsoft.com/office/drawing/2014/main" id="{58346B9A-302C-8E79-6F0A-97A298C65375}"/>
              </a:ext>
            </a:extLst>
          </p:cNvPr>
          <p:cNvSpPr txBox="1"/>
          <p:nvPr/>
        </p:nvSpPr>
        <p:spPr>
          <a:xfrm>
            <a:off x="-15410" y="4821117"/>
            <a:ext cx="2758610" cy="923330"/>
          </a:xfrm>
          <a:prstGeom prst="rect">
            <a:avLst/>
          </a:prstGeom>
          <a:noFill/>
        </p:spPr>
        <p:txBody>
          <a:bodyPr wrap="square" rtlCol="0">
            <a:spAutoFit/>
          </a:bodyPr>
          <a:lstStyle/>
          <a:p>
            <a:r>
              <a:rPr lang="en-US" dirty="0"/>
              <a:t>Also consider different lifestyles, Apartment living, city, etc.</a:t>
            </a:r>
          </a:p>
        </p:txBody>
      </p:sp>
    </p:spTree>
    <p:extLst>
      <p:ext uri="{BB962C8B-B14F-4D97-AF65-F5344CB8AC3E}">
        <p14:creationId xmlns:p14="http://schemas.microsoft.com/office/powerpoint/2010/main" val="385464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A6D373-1651-CC6C-02FE-D0124258B7C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5DD779-C765-5E7C-6669-8926C000DF1C}"/>
              </a:ext>
            </a:extLst>
          </p:cNvPr>
          <p:cNvSpPr txBox="1"/>
          <p:nvPr/>
        </p:nvSpPr>
        <p:spPr>
          <a:xfrm>
            <a:off x="5155379" y="1065862"/>
            <a:ext cx="6720666" cy="4726276"/>
          </a:xfrm>
          <a:prstGeom prst="rect">
            <a:avLst/>
          </a:prstGeom>
        </p:spPr>
        <p:txBody>
          <a:bodyPr vert="horz" lIns="91440" tIns="45720" rIns="91440" bIns="45720" rtlCol="0" anchor="ctr">
            <a:normAutofit/>
          </a:bodyPr>
          <a:lstStyle/>
          <a:p>
            <a:pPr>
              <a:lnSpc>
                <a:spcPct val="150000"/>
              </a:lnSpc>
              <a:spcAft>
                <a:spcPts val="600"/>
              </a:spcAft>
            </a:pPr>
            <a:r>
              <a:rPr lang="en-US" sz="2000" b="1" u="sng" dirty="0">
                <a:solidFill>
                  <a:srgbClr val="FFFFFF"/>
                </a:solidFill>
              </a:rPr>
              <a:t>Myth #1</a:t>
            </a:r>
            <a:r>
              <a:rPr lang="en-US" sz="2000" b="1" dirty="0">
                <a:solidFill>
                  <a:srgbClr val="FFFFFF"/>
                </a:solidFill>
              </a:rPr>
              <a:t>:</a:t>
            </a:r>
            <a:r>
              <a:rPr lang="en-US" sz="2000" dirty="0">
                <a:solidFill>
                  <a:srgbClr val="FFFFFF"/>
                </a:solidFill>
              </a:rPr>
              <a:t> EV’s can’t drive very far, and I’ll be stranded on the side of the road</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90000"/>
              </a:lnSpc>
              <a:spcAft>
                <a:spcPts val="600"/>
              </a:spcAft>
            </a:pPr>
            <a:r>
              <a:rPr lang="en-US" sz="2000" b="1" u="sng" dirty="0">
                <a:solidFill>
                  <a:srgbClr val="FFFFFF"/>
                </a:solidFill>
              </a:rPr>
              <a:t>Myth #2</a:t>
            </a:r>
            <a:r>
              <a:rPr lang="en-US" sz="2000" dirty="0">
                <a:solidFill>
                  <a:srgbClr val="FFFFFF"/>
                </a:solidFill>
              </a:rPr>
              <a:t>: The cold weather limit’s the battery range </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a:lnSpc>
                <a:spcPct val="150000"/>
              </a:lnSpc>
              <a:spcAft>
                <a:spcPts val="600"/>
              </a:spcAft>
            </a:pPr>
            <a:r>
              <a:rPr lang="en-US" sz="2000" b="1" u="sng" dirty="0">
                <a:solidFill>
                  <a:srgbClr val="FFFFFF"/>
                </a:solidFill>
              </a:rPr>
              <a:t>Myth #3</a:t>
            </a:r>
            <a:r>
              <a:rPr lang="en-US" sz="2000" dirty="0">
                <a:solidFill>
                  <a:srgbClr val="FFFFFF"/>
                </a:solidFill>
              </a:rPr>
              <a:t>: My electric bill will go through the roof charging a car at home, it’s cheaper to just fill up at a gas station</a:t>
            </a:r>
          </a:p>
        </p:txBody>
      </p:sp>
      <p:pic>
        <p:nvPicPr>
          <p:cNvPr id="4" name="Graphic 3">
            <a:extLst>
              <a:ext uri="{FF2B5EF4-FFF2-40B4-BE49-F238E27FC236}">
                <a16:creationId xmlns:a16="http://schemas.microsoft.com/office/drawing/2014/main" id="{138B3AFF-5498-1C1B-0F89-2FA95F06A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033" y="1828800"/>
            <a:ext cx="3200400" cy="3200400"/>
          </a:xfrm>
          <a:prstGeom prst="rect">
            <a:avLst/>
          </a:prstGeom>
        </p:spPr>
      </p:pic>
    </p:spTree>
    <p:extLst>
      <p:ext uri="{BB962C8B-B14F-4D97-AF65-F5344CB8AC3E}">
        <p14:creationId xmlns:p14="http://schemas.microsoft.com/office/powerpoint/2010/main" val="1175173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EA345A4-7925-F015-E2B2-32442D41B29C}"/>
              </a:ext>
            </a:extLst>
          </p:cNvPr>
          <p:cNvPicPr>
            <a:picLocks noChangeAspect="1"/>
          </p:cNvPicPr>
          <p:nvPr/>
        </p:nvPicPr>
        <p:blipFill rotWithShape="1">
          <a:blip r:embed="rId3"/>
          <a:srcRect l="12945" r="44875"/>
          <a:stretch/>
        </p:blipFill>
        <p:spPr>
          <a:xfrm rot="5400000">
            <a:off x="2667641" y="-2666359"/>
            <a:ext cx="6856718" cy="12192000"/>
          </a:xfrm>
          <a:prstGeom prst="rect">
            <a:avLst/>
          </a:prstGeom>
        </p:spPr>
      </p:pic>
    </p:spTree>
    <p:extLst>
      <p:ext uri="{BB962C8B-B14F-4D97-AF65-F5344CB8AC3E}">
        <p14:creationId xmlns:p14="http://schemas.microsoft.com/office/powerpoint/2010/main" val="930209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ADFA6C-0CE2-B0D6-98F0-2040EB286BD8}"/>
              </a:ext>
            </a:extLst>
          </p:cNvPr>
          <p:cNvPicPr>
            <a:picLocks noChangeAspect="1"/>
          </p:cNvPicPr>
          <p:nvPr/>
        </p:nvPicPr>
        <p:blipFill rotWithShape="1">
          <a:blip r:embed="rId3"/>
          <a:srcRect l="12574" t="19865" r="39369"/>
          <a:stretch/>
        </p:blipFill>
        <p:spPr>
          <a:xfrm rot="5400000">
            <a:off x="4474587" y="-859413"/>
            <a:ext cx="6858000" cy="8576827"/>
          </a:xfrm>
          <a:prstGeom prst="rect">
            <a:avLst/>
          </a:prstGeom>
        </p:spPr>
      </p:pic>
      <p:sp>
        <p:nvSpPr>
          <p:cNvPr id="8"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ADE6046-D0A6-8DDB-D09B-F5B37CF9DEB5}"/>
              </a:ext>
            </a:extLst>
          </p:cNvPr>
          <p:cNvSpPr txBox="1"/>
          <p:nvPr/>
        </p:nvSpPr>
        <p:spPr>
          <a:xfrm>
            <a:off x="492513"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Data Collection</a:t>
            </a:r>
          </a:p>
        </p:txBody>
      </p:sp>
      <p:sp>
        <p:nvSpPr>
          <p:cNvPr id="3" name="TextBox 2">
            <a:extLst>
              <a:ext uri="{FF2B5EF4-FFF2-40B4-BE49-F238E27FC236}">
                <a16:creationId xmlns:a16="http://schemas.microsoft.com/office/drawing/2014/main" id="{C0584672-EDC7-B0D4-8F3D-8D4F59380051}"/>
              </a:ext>
            </a:extLst>
          </p:cNvPr>
          <p:cNvSpPr txBox="1"/>
          <p:nvPr/>
        </p:nvSpPr>
        <p:spPr>
          <a:xfrm>
            <a:off x="981977" y="2265037"/>
            <a:ext cx="3822189" cy="826165"/>
          </a:xfrm>
          <a:prstGeom prst="rect">
            <a:avLst/>
          </a:prstGeom>
        </p:spPr>
        <p:txBody>
          <a:bodyPr vert="horz" lIns="91440" tIns="45720" rIns="91440" bIns="45720" rtlCol="0">
            <a:normAutofit/>
          </a:bodyPr>
          <a:lstStyle/>
          <a:p>
            <a:pPr>
              <a:lnSpc>
                <a:spcPct val="200000"/>
              </a:lnSpc>
              <a:spcAft>
                <a:spcPts val="600"/>
              </a:spcAft>
            </a:pPr>
            <a:r>
              <a:rPr lang="en-US" sz="2000" dirty="0"/>
              <a:t>Start/End Date Time</a:t>
            </a:r>
          </a:p>
        </p:txBody>
      </p:sp>
      <p:pic>
        <p:nvPicPr>
          <p:cNvPr id="9" name="Graphic 8">
            <a:extLst>
              <a:ext uri="{FF2B5EF4-FFF2-40B4-BE49-F238E27FC236}">
                <a16:creationId xmlns:a16="http://schemas.microsoft.com/office/drawing/2014/main" id="{121D3F7A-2D5A-5850-8E84-5B96FA51C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15" y="4520450"/>
            <a:ext cx="459059" cy="459059"/>
          </a:xfrm>
          <a:prstGeom prst="rect">
            <a:avLst/>
          </a:prstGeom>
        </p:spPr>
      </p:pic>
      <p:pic>
        <p:nvPicPr>
          <p:cNvPr id="12" name="Graphic 11">
            <a:extLst>
              <a:ext uri="{FF2B5EF4-FFF2-40B4-BE49-F238E27FC236}">
                <a16:creationId xmlns:a16="http://schemas.microsoft.com/office/drawing/2014/main" id="{7DFC8A68-AA3B-5185-BFC5-E998DB2A0B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715" y="5217307"/>
            <a:ext cx="459059" cy="459059"/>
          </a:xfrm>
          <a:prstGeom prst="rect">
            <a:avLst/>
          </a:prstGeom>
        </p:spPr>
      </p:pic>
      <p:pic>
        <p:nvPicPr>
          <p:cNvPr id="19" name="Graphic 18">
            <a:extLst>
              <a:ext uri="{FF2B5EF4-FFF2-40B4-BE49-F238E27FC236}">
                <a16:creationId xmlns:a16="http://schemas.microsoft.com/office/drawing/2014/main" id="{1F3981D2-70E6-3675-9B3A-1FE66270C5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715" y="3866921"/>
            <a:ext cx="459059" cy="459059"/>
          </a:xfrm>
          <a:prstGeom prst="rect">
            <a:avLst/>
          </a:prstGeom>
        </p:spPr>
      </p:pic>
      <p:sp>
        <p:nvSpPr>
          <p:cNvPr id="21" name="TextBox 20">
            <a:extLst>
              <a:ext uri="{FF2B5EF4-FFF2-40B4-BE49-F238E27FC236}">
                <a16:creationId xmlns:a16="http://schemas.microsoft.com/office/drawing/2014/main" id="{A7DD4F7E-E43B-A950-A175-B5BFB7BD346A}"/>
              </a:ext>
            </a:extLst>
          </p:cNvPr>
          <p:cNvSpPr txBox="1"/>
          <p:nvPr/>
        </p:nvSpPr>
        <p:spPr>
          <a:xfrm>
            <a:off x="981977" y="2985265"/>
            <a:ext cx="6094140" cy="568745"/>
          </a:xfrm>
          <a:prstGeom prst="rect">
            <a:avLst/>
          </a:prstGeom>
          <a:noFill/>
        </p:spPr>
        <p:txBody>
          <a:bodyPr wrap="square">
            <a:spAutoFit/>
          </a:bodyPr>
          <a:lstStyle/>
          <a:p>
            <a:pPr>
              <a:lnSpc>
                <a:spcPct val="200000"/>
              </a:lnSpc>
              <a:spcAft>
                <a:spcPts val="600"/>
              </a:spcAft>
            </a:pPr>
            <a:r>
              <a:rPr lang="en-US" sz="1800" dirty="0"/>
              <a:t>Distance Driven (mi)</a:t>
            </a:r>
          </a:p>
        </p:txBody>
      </p:sp>
      <p:sp>
        <p:nvSpPr>
          <p:cNvPr id="23" name="TextBox 22">
            <a:extLst>
              <a:ext uri="{FF2B5EF4-FFF2-40B4-BE49-F238E27FC236}">
                <a16:creationId xmlns:a16="http://schemas.microsoft.com/office/drawing/2014/main" id="{DEAA40C8-CB5D-0276-6DF4-B67355BF6805}"/>
              </a:ext>
            </a:extLst>
          </p:cNvPr>
          <p:cNvSpPr txBox="1"/>
          <p:nvPr/>
        </p:nvSpPr>
        <p:spPr>
          <a:xfrm>
            <a:off x="981977" y="3650037"/>
            <a:ext cx="6094140" cy="568745"/>
          </a:xfrm>
          <a:prstGeom prst="rect">
            <a:avLst/>
          </a:prstGeom>
          <a:noFill/>
        </p:spPr>
        <p:txBody>
          <a:bodyPr wrap="square">
            <a:spAutoFit/>
          </a:bodyPr>
          <a:lstStyle/>
          <a:p>
            <a:pPr>
              <a:lnSpc>
                <a:spcPct val="200000"/>
              </a:lnSpc>
              <a:spcAft>
                <a:spcPts val="600"/>
              </a:spcAft>
            </a:pPr>
            <a:r>
              <a:rPr lang="en-US" sz="1800" dirty="0"/>
              <a:t>Electricity Consumed (kWh)</a:t>
            </a:r>
          </a:p>
        </p:txBody>
      </p:sp>
      <p:sp>
        <p:nvSpPr>
          <p:cNvPr id="25" name="TextBox 24">
            <a:extLst>
              <a:ext uri="{FF2B5EF4-FFF2-40B4-BE49-F238E27FC236}">
                <a16:creationId xmlns:a16="http://schemas.microsoft.com/office/drawing/2014/main" id="{9EC3F1D9-FA23-EA5D-E53E-7CD33DD5E047}"/>
              </a:ext>
            </a:extLst>
          </p:cNvPr>
          <p:cNvSpPr txBox="1"/>
          <p:nvPr/>
        </p:nvSpPr>
        <p:spPr>
          <a:xfrm>
            <a:off x="981977" y="4368748"/>
            <a:ext cx="6094140" cy="568745"/>
          </a:xfrm>
          <a:prstGeom prst="rect">
            <a:avLst/>
          </a:prstGeom>
          <a:noFill/>
        </p:spPr>
        <p:txBody>
          <a:bodyPr wrap="square">
            <a:spAutoFit/>
          </a:bodyPr>
          <a:lstStyle/>
          <a:p>
            <a:pPr>
              <a:lnSpc>
                <a:spcPct val="200000"/>
              </a:lnSpc>
              <a:spcAft>
                <a:spcPts val="600"/>
              </a:spcAft>
            </a:pPr>
            <a:r>
              <a:rPr lang="en-US" sz="1800" dirty="0"/>
              <a:t>Start/End State of Charge (%)</a:t>
            </a:r>
          </a:p>
        </p:txBody>
      </p:sp>
      <p:sp>
        <p:nvSpPr>
          <p:cNvPr id="27" name="TextBox 26">
            <a:extLst>
              <a:ext uri="{FF2B5EF4-FFF2-40B4-BE49-F238E27FC236}">
                <a16:creationId xmlns:a16="http://schemas.microsoft.com/office/drawing/2014/main" id="{62BCD9F6-358A-189E-09A6-D8E6A100081D}"/>
              </a:ext>
            </a:extLst>
          </p:cNvPr>
          <p:cNvSpPr txBox="1"/>
          <p:nvPr/>
        </p:nvSpPr>
        <p:spPr>
          <a:xfrm>
            <a:off x="981977" y="5071866"/>
            <a:ext cx="6094140" cy="568745"/>
          </a:xfrm>
          <a:prstGeom prst="rect">
            <a:avLst/>
          </a:prstGeom>
          <a:noFill/>
        </p:spPr>
        <p:txBody>
          <a:bodyPr wrap="square">
            <a:spAutoFit/>
          </a:bodyPr>
          <a:lstStyle/>
          <a:p>
            <a:pPr>
              <a:lnSpc>
                <a:spcPct val="200000"/>
              </a:lnSpc>
              <a:spcAft>
                <a:spcPts val="600"/>
              </a:spcAft>
            </a:pPr>
            <a:r>
              <a:rPr lang="en-US" sz="1800" dirty="0"/>
              <a:t>Outside Temperature (F)</a:t>
            </a:r>
          </a:p>
        </p:txBody>
      </p:sp>
      <p:pic>
        <p:nvPicPr>
          <p:cNvPr id="28" name="Graphic 27">
            <a:extLst>
              <a:ext uri="{FF2B5EF4-FFF2-40B4-BE49-F238E27FC236}">
                <a16:creationId xmlns:a16="http://schemas.microsoft.com/office/drawing/2014/main" id="{1EB8AF76-794F-5EFC-69F3-EB14EDB1B7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574" y="2449519"/>
            <a:ext cx="457200" cy="457200"/>
          </a:xfrm>
          <a:prstGeom prst="rect">
            <a:avLst/>
          </a:prstGeom>
        </p:spPr>
      </p:pic>
      <p:pic>
        <p:nvPicPr>
          <p:cNvPr id="29" name="Graphic 28">
            <a:extLst>
              <a:ext uri="{FF2B5EF4-FFF2-40B4-BE49-F238E27FC236}">
                <a16:creationId xmlns:a16="http://schemas.microsoft.com/office/drawing/2014/main" id="{24306D39-263B-1500-A6AD-8FB953C69A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574" y="3125651"/>
            <a:ext cx="457200" cy="457200"/>
          </a:xfrm>
          <a:prstGeom prst="rect">
            <a:avLst/>
          </a:prstGeom>
        </p:spPr>
      </p:pic>
      <p:pic>
        <p:nvPicPr>
          <p:cNvPr id="31" name="Graphic 30">
            <a:extLst>
              <a:ext uri="{FF2B5EF4-FFF2-40B4-BE49-F238E27FC236}">
                <a16:creationId xmlns:a16="http://schemas.microsoft.com/office/drawing/2014/main" id="{3672E6E1-4359-42A7-8755-13E3C585C0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13" y="6035675"/>
            <a:ext cx="457200" cy="457200"/>
          </a:xfrm>
          <a:prstGeom prst="rect">
            <a:avLst/>
          </a:prstGeom>
        </p:spPr>
      </p:pic>
      <p:sp>
        <p:nvSpPr>
          <p:cNvPr id="32" name="TextBox 31">
            <a:extLst>
              <a:ext uri="{FF2B5EF4-FFF2-40B4-BE49-F238E27FC236}">
                <a16:creationId xmlns:a16="http://schemas.microsoft.com/office/drawing/2014/main" id="{1EB5D9E5-7731-2CF2-2B77-8C1245FBA309}"/>
              </a:ext>
            </a:extLst>
          </p:cNvPr>
          <p:cNvSpPr txBox="1"/>
          <p:nvPr/>
        </p:nvSpPr>
        <p:spPr>
          <a:xfrm>
            <a:off x="981977" y="5795344"/>
            <a:ext cx="6094140" cy="568745"/>
          </a:xfrm>
          <a:prstGeom prst="rect">
            <a:avLst/>
          </a:prstGeom>
          <a:noFill/>
        </p:spPr>
        <p:txBody>
          <a:bodyPr wrap="square">
            <a:spAutoFit/>
          </a:bodyPr>
          <a:lstStyle/>
          <a:p>
            <a:pPr>
              <a:lnSpc>
                <a:spcPct val="200000"/>
              </a:lnSpc>
              <a:spcAft>
                <a:spcPts val="600"/>
              </a:spcAft>
            </a:pPr>
            <a:r>
              <a:rPr lang="en-US" sz="1800" strike="sngStrike" dirty="0"/>
              <a:t>GPS</a:t>
            </a:r>
          </a:p>
        </p:txBody>
      </p:sp>
    </p:spTree>
    <p:extLst>
      <p:ext uri="{BB962C8B-B14F-4D97-AF65-F5344CB8AC3E}">
        <p14:creationId xmlns:p14="http://schemas.microsoft.com/office/powerpoint/2010/main" val="887520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1" grpId="0"/>
      <p:bldP spid="23" grpId="0"/>
      <p:bldP spid="25" grpId="0"/>
      <p:bldP spid="27"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2414016" cy="2414016"/>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Tree>
    <p:extLst>
      <p:ext uri="{BB962C8B-B14F-4D97-AF65-F5344CB8AC3E}">
        <p14:creationId xmlns:p14="http://schemas.microsoft.com/office/powerpoint/2010/main" val="2007250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02578EA-F383-44FD-5E7A-D9A922807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669" y="321733"/>
            <a:ext cx="2236177" cy="2236177"/>
          </a:xfrm>
          <a:prstGeom prst="rect">
            <a:avLst/>
          </a:prstGeom>
        </p:spPr>
      </p:pic>
      <p:sp>
        <p:nvSpPr>
          <p:cNvPr id="17" name="Rectangle 16">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4052D86D-A1D8-CFBE-6A17-FB07B156A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228" y="313080"/>
            <a:ext cx="2262279" cy="2262279"/>
          </a:xfrm>
          <a:prstGeom prst="rect">
            <a:avLst/>
          </a:prstGeom>
        </p:spPr>
      </p:pic>
      <p:pic>
        <p:nvPicPr>
          <p:cNvPr id="3" name="Graphic 2">
            <a:extLst>
              <a:ext uri="{FF2B5EF4-FFF2-40B4-BE49-F238E27FC236}">
                <a16:creationId xmlns:a16="http://schemas.microsoft.com/office/drawing/2014/main" id="{B7784022-BEFD-B6AC-3C1C-E0E49168D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906" y="3492067"/>
            <a:ext cx="1191445" cy="1191445"/>
          </a:xfrm>
          <a:prstGeom prst="rect">
            <a:avLst/>
          </a:prstGeom>
        </p:spPr>
      </p:pic>
      <p:sp>
        <p:nvSpPr>
          <p:cNvPr id="21" name="Rectangle 20">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635B935-50C0-A10B-1B1B-C8464CFC8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2436" y="3006495"/>
            <a:ext cx="3385160" cy="3385160"/>
          </a:xfrm>
          <a:prstGeom prst="rect">
            <a:avLst/>
          </a:prstGeom>
        </p:spPr>
      </p:pic>
      <p:sp>
        <p:nvSpPr>
          <p:cNvPr id="23" name="Rectangle 2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F0804C0-26B1-7932-B4E1-6713E90FF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80556" y="321735"/>
            <a:ext cx="3312786" cy="3312786"/>
          </a:xfrm>
          <a:prstGeom prst="rect">
            <a:avLst/>
          </a:prstGeom>
        </p:spPr>
      </p:pic>
      <p:sp>
        <p:nvSpPr>
          <p:cNvPr id="25" name="Rectangle 2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3E85D6E2-0016-5054-532E-3D5CED1C5B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22844" y="4172622"/>
            <a:ext cx="2227687" cy="2227687"/>
          </a:xfrm>
          <a:prstGeom prst="rect">
            <a:avLst/>
          </a:prstGeom>
        </p:spPr>
      </p:pic>
      <p:sp>
        <p:nvSpPr>
          <p:cNvPr id="6" name="TextBox 5">
            <a:extLst>
              <a:ext uri="{FF2B5EF4-FFF2-40B4-BE49-F238E27FC236}">
                <a16:creationId xmlns:a16="http://schemas.microsoft.com/office/drawing/2014/main" id="{63F5B8D5-A915-3F98-D5E3-5D6DD6F51DDD}"/>
              </a:ext>
            </a:extLst>
          </p:cNvPr>
          <p:cNvSpPr txBox="1"/>
          <p:nvPr/>
        </p:nvSpPr>
        <p:spPr>
          <a:xfrm>
            <a:off x="490622" y="5166356"/>
            <a:ext cx="2465458" cy="830997"/>
          </a:xfrm>
          <a:prstGeom prst="rect">
            <a:avLst/>
          </a:prstGeom>
          <a:noFill/>
        </p:spPr>
        <p:txBody>
          <a:bodyPr wrap="square" rtlCol="0">
            <a:spAutoFit/>
          </a:bodyPr>
          <a:lstStyle/>
          <a:p>
            <a:r>
              <a:rPr lang="en-US" sz="4800" dirty="0"/>
              <a:t>296 Days</a:t>
            </a:r>
          </a:p>
        </p:txBody>
      </p:sp>
    </p:spTree>
    <p:extLst>
      <p:ext uri="{BB962C8B-B14F-4D97-AF65-F5344CB8AC3E}">
        <p14:creationId xmlns:p14="http://schemas.microsoft.com/office/powerpoint/2010/main" val="186536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4060</TotalTime>
  <Words>2072</Words>
  <Application>Microsoft Macintosh PowerPoint</Application>
  <PresentationFormat>Widescreen</PresentationFormat>
  <Paragraphs>243</Paragraphs>
  <Slides>43</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 2013 - 2022</vt:lpstr>
      <vt:lpstr>The Data Behind EV Driving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Reality  to the Myths  of EV driving </dc:title>
  <dc:creator>Brian Ralston</dc:creator>
  <cp:lastModifiedBy>Brian Ralston</cp:lastModifiedBy>
  <cp:revision>18</cp:revision>
  <dcterms:created xsi:type="dcterms:W3CDTF">2022-12-18T00:20:18Z</dcterms:created>
  <dcterms:modified xsi:type="dcterms:W3CDTF">2022-12-23T02:50:11Z</dcterms:modified>
</cp:coreProperties>
</file>